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notesMasterIdLst>
    <p:notesMasterId r:id="rId28"/>
  </p:notesMasterIdLst>
  <p:handoutMasterIdLst>
    <p:handoutMasterId r:id="rId29"/>
  </p:handoutMasterIdLst>
  <p:sldIdLst>
    <p:sldId id="256" r:id="rId3"/>
    <p:sldId id="285" r:id="rId4"/>
    <p:sldId id="289" r:id="rId5"/>
    <p:sldId id="287" r:id="rId6"/>
    <p:sldId id="290" r:id="rId7"/>
    <p:sldId id="278" r:id="rId8"/>
    <p:sldId id="280" r:id="rId9"/>
    <p:sldId id="311" r:id="rId10"/>
    <p:sldId id="293" r:id="rId11"/>
    <p:sldId id="306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266" r:id="rId22"/>
    <p:sldId id="312" r:id="rId23"/>
    <p:sldId id="307" r:id="rId24"/>
    <p:sldId id="308" r:id="rId25"/>
    <p:sldId id="309" r:id="rId26"/>
    <p:sldId id="310" r:id="rId27"/>
  </p:sldIdLst>
  <p:sldSz cx="9144000" cy="6858000" type="screen4x3"/>
  <p:notesSz cx="6797675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91E"/>
    <a:srgbClr val="00B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68" autoAdjust="0"/>
    <p:restoredTop sz="86418"/>
  </p:normalViewPr>
  <p:slideViewPr>
    <p:cSldViewPr>
      <p:cViewPr varScale="1">
        <p:scale>
          <a:sx n="73" d="100"/>
          <a:sy n="73" d="100"/>
        </p:scale>
        <p:origin x="13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51A8B-6CC3-4872-B7F1-35DD84D635DE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8E783-82C8-491E-A79B-518D33AABB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3085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D5C12-969D-5344-B0D2-BEC0B8138BBE}" type="datetimeFigureOut">
              <a:rPr lang="en-US" smtClean="0"/>
              <a:t>2018-03-13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88379-1A34-784D-8C9A-56697F184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1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95">
            <a:extLst>
              <a:ext uri="{FF2B5EF4-FFF2-40B4-BE49-F238E27FC236}">
                <a16:creationId xmlns:a16="http://schemas.microsoft.com/office/drawing/2014/main" id="{6C17AD21-534E-FA47-83D4-1139088E4A8B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Shape 96">
            <a:extLst>
              <a:ext uri="{FF2B5EF4-FFF2-40B4-BE49-F238E27FC236}">
                <a16:creationId xmlns:a16="http://schemas.microsoft.com/office/drawing/2014/main" id="{B9AAC149-5DE4-6342-AF4A-18D3CB66DF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82531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hape 292">
            <a:extLst>
              <a:ext uri="{FF2B5EF4-FFF2-40B4-BE49-F238E27FC236}">
                <a16:creationId xmlns:a16="http://schemas.microsoft.com/office/drawing/2014/main" id="{F89E08E5-06DD-3948-84B1-D0798FA1E10C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4" name="Shape 293">
            <a:extLst>
              <a:ext uri="{FF2B5EF4-FFF2-40B4-BE49-F238E27FC236}">
                <a16:creationId xmlns:a16="http://schemas.microsoft.com/office/drawing/2014/main" id="{346AC499-8E6D-3B42-A125-B81C8ADE46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2202116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hape 173"/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5" name="Shape 174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543281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hape 95">
            <a:extLst>
              <a:ext uri="{FF2B5EF4-FFF2-40B4-BE49-F238E27FC236}">
                <a16:creationId xmlns:a16="http://schemas.microsoft.com/office/drawing/2014/main" id="{5881256A-96D2-5A48-9B58-FC3E7E7723B2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Shape 96">
            <a:extLst>
              <a:ext uri="{FF2B5EF4-FFF2-40B4-BE49-F238E27FC236}">
                <a16:creationId xmlns:a16="http://schemas.microsoft.com/office/drawing/2014/main" id="{60A40CF4-E4FB-F34F-A1E0-ECA1863A72D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98665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hape 156"/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131" name="Shape 157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009928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95">
            <a:extLst>
              <a:ext uri="{FF2B5EF4-FFF2-40B4-BE49-F238E27FC236}">
                <a16:creationId xmlns:a16="http://schemas.microsoft.com/office/drawing/2014/main" id="{B9F3B259-F23C-FB4A-B53C-D98B2D8B7BAC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Shape 96">
            <a:extLst>
              <a:ext uri="{FF2B5EF4-FFF2-40B4-BE49-F238E27FC236}">
                <a16:creationId xmlns:a16="http://schemas.microsoft.com/office/drawing/2014/main" id="{5EC47F8D-D372-2E41-AB36-701DC73940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776808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292">
            <a:extLst>
              <a:ext uri="{FF2B5EF4-FFF2-40B4-BE49-F238E27FC236}">
                <a16:creationId xmlns:a16="http://schemas.microsoft.com/office/drawing/2014/main" id="{A44D949F-02F1-B340-A6F7-67E11DDEB4AF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Shape 293">
            <a:extLst>
              <a:ext uri="{FF2B5EF4-FFF2-40B4-BE49-F238E27FC236}">
                <a16:creationId xmlns:a16="http://schemas.microsoft.com/office/drawing/2014/main" id="{9B5AB663-C203-3C49-B158-5DA7E543B5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098513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hape 138">
            <a:extLst>
              <a:ext uri="{FF2B5EF4-FFF2-40B4-BE49-F238E27FC236}">
                <a16:creationId xmlns:a16="http://schemas.microsoft.com/office/drawing/2014/main" id="{07867B19-EFA3-5146-9333-590A4C60921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Shape 139">
            <a:extLst>
              <a:ext uri="{FF2B5EF4-FFF2-40B4-BE49-F238E27FC236}">
                <a16:creationId xmlns:a16="http://schemas.microsoft.com/office/drawing/2014/main" id="{3715514E-9A6C-DC4D-A183-6CAF08950F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15297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hape 95">
            <a:extLst>
              <a:ext uri="{FF2B5EF4-FFF2-40B4-BE49-F238E27FC236}">
                <a16:creationId xmlns:a16="http://schemas.microsoft.com/office/drawing/2014/main" id="{D9E150BF-0722-314F-95BA-7DD0E7662077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Shape 96">
            <a:extLst>
              <a:ext uri="{FF2B5EF4-FFF2-40B4-BE49-F238E27FC236}">
                <a16:creationId xmlns:a16="http://schemas.microsoft.com/office/drawing/2014/main" id="{AFF97BE8-443C-F642-8528-95B77112FF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34529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hape 138">
            <a:extLst>
              <a:ext uri="{FF2B5EF4-FFF2-40B4-BE49-F238E27FC236}">
                <a16:creationId xmlns:a16="http://schemas.microsoft.com/office/drawing/2014/main" id="{B94DC5B0-787A-7143-8461-E24686BE721E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Shape 139">
            <a:extLst>
              <a:ext uri="{FF2B5EF4-FFF2-40B4-BE49-F238E27FC236}">
                <a16:creationId xmlns:a16="http://schemas.microsoft.com/office/drawing/2014/main" id="{1B4B0A5B-6C89-D641-90C1-D4FB05ED14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95094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hape 138">
            <a:extLst>
              <a:ext uri="{FF2B5EF4-FFF2-40B4-BE49-F238E27FC236}">
                <a16:creationId xmlns:a16="http://schemas.microsoft.com/office/drawing/2014/main" id="{4B232C57-FD2F-8740-A103-002DC4CE9145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8" name="Shape 139">
            <a:extLst>
              <a:ext uri="{FF2B5EF4-FFF2-40B4-BE49-F238E27FC236}">
                <a16:creationId xmlns:a16="http://schemas.microsoft.com/office/drawing/2014/main" id="{FAD0F0BA-3648-5D48-8EDE-14A7FD36C0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en-US" dirty="0"/>
          </a:p>
        </p:txBody>
      </p:sp>
    </p:spTree>
    <p:extLst>
      <p:ext uri="{BB962C8B-B14F-4D97-AF65-F5344CB8AC3E}">
        <p14:creationId xmlns:p14="http://schemas.microsoft.com/office/powerpoint/2010/main" val="6810208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hape 138">
            <a:extLst>
              <a:ext uri="{FF2B5EF4-FFF2-40B4-BE49-F238E27FC236}">
                <a16:creationId xmlns:a16="http://schemas.microsoft.com/office/drawing/2014/main" id="{8A16636A-49D0-EE4A-A784-3503B21790C3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Shape 139">
            <a:extLst>
              <a:ext uri="{FF2B5EF4-FFF2-40B4-BE49-F238E27FC236}">
                <a16:creationId xmlns:a16="http://schemas.microsoft.com/office/drawing/2014/main" id="{E041281D-4A90-5548-9EAC-F17CFD5734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008593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332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845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899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4">
            <a:extLst>
              <a:ext uri="{FF2B5EF4-FFF2-40B4-BE49-F238E27FC236}">
                <a16:creationId xmlns:a16="http://schemas.microsoft.com/office/drawing/2014/main" id="{C480024D-3A6A-E845-98CA-6C2ADB54A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30350"/>
            <a:ext cx="9144000" cy="3797300"/>
          </a:xfrm>
          <a:prstGeom prst="rect">
            <a:avLst/>
          </a:prstGeom>
          <a:solidFill>
            <a:srgbClr val="1657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hape 25">
            <a:extLst>
              <a:ext uri="{FF2B5EF4-FFF2-40B4-BE49-F238E27FC236}">
                <a16:creationId xmlns:a16="http://schemas.microsoft.com/office/drawing/2014/main" id="{B4440F01-5E7F-CE4F-9B97-5F3713B775BF}"/>
              </a:ext>
            </a:extLst>
          </p:cNvPr>
          <p:cNvSpPr/>
          <p:nvPr/>
        </p:nvSpPr>
        <p:spPr>
          <a:xfrm>
            <a:off x="3398538" y="2132717"/>
            <a:ext cx="2346925" cy="259256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ern="0">
                <a:solidFill>
                  <a:srgbClr val="0E3142">
                    <a:alpha val="20380"/>
                  </a:srgbClr>
                </a:solidFill>
                <a:latin typeface="Impact"/>
                <a:ea typeface="Arial"/>
                <a:cs typeface="Arial"/>
                <a:sym typeface="Arial"/>
              </a:rPr>
              <a:t>“</a:t>
            </a:r>
          </a:p>
        </p:txBody>
      </p:sp>
      <p:sp>
        <p:nvSpPr>
          <p:cNvPr id="5" name="Shape 26">
            <a:extLst>
              <a:ext uri="{FF2B5EF4-FFF2-40B4-BE49-F238E27FC236}">
                <a16:creationId xmlns:a16="http://schemas.microsoft.com/office/drawing/2014/main" id="{CA271EBC-C16E-4643-A659-B2F487ED5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06438"/>
          </a:xfrm>
          <a:prstGeom prst="rect">
            <a:avLst/>
          </a:prstGeom>
          <a:solidFill>
            <a:srgbClr val="1863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114454"/>
              </a:solidFill>
            </a:endParaRPr>
          </a:p>
        </p:txBody>
      </p:sp>
      <p:sp>
        <p:nvSpPr>
          <p:cNvPr id="6" name="Shape 27">
            <a:extLst>
              <a:ext uri="{FF2B5EF4-FFF2-40B4-BE49-F238E27FC236}">
                <a16:creationId xmlns:a16="http://schemas.microsoft.com/office/drawing/2014/main" id="{7853BA40-236E-B54B-BC6A-AF6BC3063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6750"/>
            <a:ext cx="9144000" cy="976313"/>
          </a:xfrm>
          <a:prstGeom prst="rect">
            <a:avLst/>
          </a:prstGeom>
          <a:solidFill>
            <a:srgbClr val="1240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Shape 28">
            <a:extLst>
              <a:ext uri="{FF2B5EF4-FFF2-40B4-BE49-F238E27FC236}">
                <a16:creationId xmlns:a16="http://schemas.microsoft.com/office/drawing/2014/main" id="{7F259CEC-D279-3D44-9341-B51BAE8F9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283200"/>
            <a:ext cx="9144000" cy="493713"/>
          </a:xfrm>
          <a:prstGeom prst="rect">
            <a:avLst/>
          </a:prstGeom>
          <a:solidFill>
            <a:srgbClr val="3B8D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Shape 29">
            <a:extLst>
              <a:ext uri="{FF2B5EF4-FFF2-40B4-BE49-F238E27FC236}">
                <a16:creationId xmlns:a16="http://schemas.microsoft.com/office/drawing/2014/main" id="{C8C85C3F-609F-1949-AA5D-D86D9D235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78500"/>
            <a:ext cx="9144000" cy="1079500"/>
          </a:xfrm>
          <a:prstGeom prst="rect">
            <a:avLst/>
          </a:prstGeom>
          <a:solidFill>
            <a:srgbClr val="94BF6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556175" y="3067033"/>
            <a:ext cx="6031800" cy="806800"/>
          </a:xfrm>
          <a:prstGeom prst="rect">
            <a:avLst/>
          </a:prstGeom>
        </p:spPr>
        <p:txBody>
          <a:bodyPr anchor="ctr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2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2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2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2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2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2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2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20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2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7822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9">
            <a:extLst>
              <a:ext uri="{FF2B5EF4-FFF2-40B4-BE49-F238E27FC236}">
                <a16:creationId xmlns:a16="http://schemas.microsoft.com/office/drawing/2014/main" id="{4A566037-2DF7-F24C-BDA2-8A5B90E84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16588"/>
            <a:ext cx="9144000" cy="330200"/>
          </a:xfrm>
          <a:prstGeom prst="rect">
            <a:avLst/>
          </a:prstGeom>
          <a:solidFill>
            <a:srgbClr val="1657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73C5ADF9-5C9B-CE4C-B287-F5798CE98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06438"/>
          </a:xfrm>
          <a:prstGeom prst="rect">
            <a:avLst/>
          </a:prstGeom>
          <a:solidFill>
            <a:srgbClr val="1863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114454"/>
              </a:solidFill>
            </a:endParaRPr>
          </a:p>
        </p:txBody>
      </p:sp>
      <p:sp>
        <p:nvSpPr>
          <p:cNvPr id="5" name="Shape 11">
            <a:extLst>
              <a:ext uri="{FF2B5EF4-FFF2-40B4-BE49-F238E27FC236}">
                <a16:creationId xmlns:a16="http://schemas.microsoft.com/office/drawing/2014/main" id="{D52C4CF6-D1D8-D645-8BC8-6CFCE7F43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6750"/>
            <a:ext cx="9144000" cy="5099050"/>
          </a:xfrm>
          <a:prstGeom prst="rect">
            <a:avLst/>
          </a:prstGeom>
          <a:solidFill>
            <a:srgbClr val="1240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Shape 12">
            <a:extLst>
              <a:ext uri="{FF2B5EF4-FFF2-40B4-BE49-F238E27FC236}">
                <a16:creationId xmlns:a16="http://schemas.microsoft.com/office/drawing/2014/main" id="{0EFC16DC-5C35-3645-84FF-D640129C8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992813"/>
            <a:ext cx="9144000" cy="155575"/>
          </a:xfrm>
          <a:prstGeom prst="rect">
            <a:avLst/>
          </a:prstGeom>
          <a:solidFill>
            <a:srgbClr val="3B8D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Shape 13">
            <a:extLst>
              <a:ext uri="{FF2B5EF4-FFF2-40B4-BE49-F238E27FC236}">
                <a16:creationId xmlns:a16="http://schemas.microsoft.com/office/drawing/2014/main" id="{8ACA67EB-05E4-E645-865D-31E8A71F1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13463"/>
            <a:ext cx="9144000" cy="744537"/>
          </a:xfrm>
          <a:prstGeom prst="rect">
            <a:avLst/>
          </a:prstGeom>
          <a:solidFill>
            <a:srgbClr val="94BF6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85800" y="3468567"/>
            <a:ext cx="5810400" cy="1546399"/>
          </a:xfrm>
          <a:prstGeom prst="rect">
            <a:avLst/>
          </a:prstGeom>
        </p:spPr>
        <p:txBody>
          <a:bodyPr anchor="b"/>
          <a:lstStyle>
            <a:lvl1pPr lvl="0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6000"/>
            </a:lvl2pPr>
            <a:lvl3pPr lvl="2" algn="ctr">
              <a:spcBef>
                <a:spcPts val="0"/>
              </a:spcBef>
              <a:buSzPct val="100000"/>
              <a:defRPr sz="6000"/>
            </a:lvl3pPr>
            <a:lvl4pPr lvl="3" algn="ctr">
              <a:spcBef>
                <a:spcPts val="0"/>
              </a:spcBef>
              <a:buSzPct val="100000"/>
              <a:defRPr sz="6000"/>
            </a:lvl4pPr>
            <a:lvl5pPr lvl="4" algn="ctr">
              <a:spcBef>
                <a:spcPts val="0"/>
              </a:spcBef>
              <a:buSzPct val="100000"/>
              <a:defRPr sz="6000"/>
            </a:lvl5pPr>
            <a:lvl6pPr lvl="5" algn="ctr">
              <a:spcBef>
                <a:spcPts val="0"/>
              </a:spcBef>
              <a:buSzPct val="100000"/>
              <a:defRPr sz="6000"/>
            </a:lvl6pPr>
            <a:lvl7pPr lvl="6" algn="ctr">
              <a:spcBef>
                <a:spcPts val="0"/>
              </a:spcBef>
              <a:buSzPct val="100000"/>
              <a:defRPr sz="6000"/>
            </a:lvl7pPr>
            <a:lvl8pPr lvl="7" algn="ctr">
              <a:spcBef>
                <a:spcPts val="0"/>
              </a:spcBef>
              <a:buSzPct val="100000"/>
              <a:defRPr sz="6000"/>
            </a:lvl8pPr>
            <a:lvl9pPr lvl="8" algn="ctr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341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41"/>
          <p:cNvSpPr>
            <a:spLocks noChangeArrowheads="1"/>
          </p:cNvSpPr>
          <p:nvPr/>
        </p:nvSpPr>
        <p:spPr bwMode="auto">
          <a:xfrm>
            <a:off x="0" y="0"/>
            <a:ext cx="247650" cy="706438"/>
          </a:xfrm>
          <a:prstGeom prst="rect">
            <a:avLst/>
          </a:prstGeom>
          <a:solidFill>
            <a:srgbClr val="18637B"/>
          </a:solidFill>
          <a:ln>
            <a:noFill/>
          </a:ln>
          <a:extLst/>
        </p:spPr>
        <p:txBody>
          <a:bodyPr lIns="91425" tIns="91425" rIns="91425" bIns="91425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th-TH" altLang="th-TH" sz="1800">
              <a:solidFill>
                <a:srgbClr val="114454"/>
              </a:solidFill>
              <a:ea typeface="+mn-ea"/>
            </a:endParaRPr>
          </a:p>
        </p:txBody>
      </p:sp>
      <p:sp>
        <p:nvSpPr>
          <p:cNvPr id="6" name="Shape 42"/>
          <p:cNvSpPr>
            <a:spLocks noChangeArrowheads="1"/>
          </p:cNvSpPr>
          <p:nvPr/>
        </p:nvSpPr>
        <p:spPr bwMode="auto">
          <a:xfrm>
            <a:off x="0" y="666750"/>
            <a:ext cx="4572000" cy="1411288"/>
          </a:xfrm>
          <a:prstGeom prst="rect">
            <a:avLst/>
          </a:prstGeom>
          <a:solidFill>
            <a:srgbClr val="124057"/>
          </a:solidFill>
          <a:ln>
            <a:noFill/>
          </a:ln>
          <a:extLst/>
        </p:spPr>
        <p:txBody>
          <a:bodyPr lIns="91425" tIns="91425" rIns="91425" bIns="91425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th-TH" altLang="th-TH" sz="1800">
              <a:ea typeface="+mn-ea"/>
            </a:endParaRPr>
          </a:p>
        </p:txBody>
      </p:sp>
      <p:sp>
        <p:nvSpPr>
          <p:cNvPr id="7" name="Shape 43"/>
          <p:cNvSpPr>
            <a:spLocks noChangeArrowheads="1"/>
          </p:cNvSpPr>
          <p:nvPr/>
        </p:nvSpPr>
        <p:spPr bwMode="auto">
          <a:xfrm>
            <a:off x="0" y="2071688"/>
            <a:ext cx="247650" cy="2043112"/>
          </a:xfrm>
          <a:prstGeom prst="rect">
            <a:avLst/>
          </a:prstGeom>
          <a:solidFill>
            <a:srgbClr val="165751"/>
          </a:solidFill>
          <a:ln>
            <a:noFill/>
          </a:ln>
          <a:extLst/>
        </p:spPr>
        <p:txBody>
          <a:bodyPr lIns="91425" tIns="91425" rIns="91425" bIns="91425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th-TH" altLang="th-TH" sz="1800">
              <a:ea typeface="+mn-ea"/>
            </a:endParaRPr>
          </a:p>
        </p:txBody>
      </p:sp>
      <p:sp>
        <p:nvSpPr>
          <p:cNvPr id="8" name="Shape 44"/>
          <p:cNvSpPr>
            <a:spLocks noChangeArrowheads="1"/>
          </p:cNvSpPr>
          <p:nvPr/>
        </p:nvSpPr>
        <p:spPr bwMode="auto">
          <a:xfrm>
            <a:off x="0" y="4114800"/>
            <a:ext cx="247650" cy="806450"/>
          </a:xfrm>
          <a:prstGeom prst="rect">
            <a:avLst/>
          </a:prstGeom>
          <a:solidFill>
            <a:srgbClr val="3B8D61"/>
          </a:solidFill>
          <a:ln>
            <a:noFill/>
          </a:ln>
          <a:extLst/>
        </p:spPr>
        <p:txBody>
          <a:bodyPr lIns="91425" tIns="91425" rIns="91425" bIns="91425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th-TH" altLang="th-TH" sz="1800">
              <a:ea typeface="+mn-ea"/>
            </a:endParaRPr>
          </a:p>
        </p:txBody>
      </p:sp>
      <p:sp>
        <p:nvSpPr>
          <p:cNvPr id="9" name="Shape 45"/>
          <p:cNvSpPr>
            <a:spLocks noChangeArrowheads="1"/>
          </p:cNvSpPr>
          <p:nvPr/>
        </p:nvSpPr>
        <p:spPr bwMode="auto">
          <a:xfrm>
            <a:off x="0" y="4921250"/>
            <a:ext cx="247650" cy="1936750"/>
          </a:xfrm>
          <a:prstGeom prst="rect">
            <a:avLst/>
          </a:prstGeom>
          <a:solidFill>
            <a:srgbClr val="94BF6E"/>
          </a:solidFill>
          <a:ln>
            <a:noFill/>
          </a:ln>
          <a:extLst/>
        </p:spPr>
        <p:txBody>
          <a:bodyPr lIns="91425" tIns="91425" rIns="91425" bIns="91425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th-TH" altLang="th-TH" sz="1800">
              <a:ea typeface="+mn-ea"/>
            </a:endParaRPr>
          </a:p>
        </p:txBody>
      </p:sp>
      <p:cxnSp>
        <p:nvCxnSpPr>
          <p:cNvPr id="10" name="Shape 46"/>
          <p:cNvCxnSpPr>
            <a:cxnSpLocks noChangeShapeType="1"/>
          </p:cNvCxnSpPr>
          <p:nvPr/>
        </p:nvCxnSpPr>
        <p:spPr bwMode="auto">
          <a:xfrm>
            <a:off x="1038225" y="1079500"/>
            <a:ext cx="0" cy="628650"/>
          </a:xfrm>
          <a:prstGeom prst="straightConnector1">
            <a:avLst/>
          </a:prstGeom>
          <a:noFill/>
          <a:ln w="9525">
            <a:solidFill>
              <a:srgbClr val="18637B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1146026" y="707633"/>
            <a:ext cx="3208799" cy="13716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1146025" y="2356367"/>
            <a:ext cx="3660300" cy="4211599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5026623" y="2356367"/>
            <a:ext cx="3660300" cy="4211599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0787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44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7515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0926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46875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92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44355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8973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8959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03768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35857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03752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21007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9">
            <a:extLst>
              <a:ext uri="{FF2B5EF4-FFF2-40B4-BE49-F238E27FC236}">
                <a16:creationId xmlns:a16="http://schemas.microsoft.com/office/drawing/2014/main" id="{4A566037-2DF7-F24C-BDA2-8A5B90E84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16588"/>
            <a:ext cx="9144000" cy="330200"/>
          </a:xfrm>
          <a:prstGeom prst="rect">
            <a:avLst/>
          </a:prstGeom>
          <a:solidFill>
            <a:srgbClr val="1657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73C5ADF9-5C9B-CE4C-B287-F5798CE98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06438"/>
          </a:xfrm>
          <a:prstGeom prst="rect">
            <a:avLst/>
          </a:prstGeom>
          <a:solidFill>
            <a:srgbClr val="1863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114454"/>
              </a:solidFill>
            </a:endParaRPr>
          </a:p>
        </p:txBody>
      </p:sp>
      <p:sp>
        <p:nvSpPr>
          <p:cNvPr id="5" name="Shape 11">
            <a:extLst>
              <a:ext uri="{FF2B5EF4-FFF2-40B4-BE49-F238E27FC236}">
                <a16:creationId xmlns:a16="http://schemas.microsoft.com/office/drawing/2014/main" id="{D52C4CF6-D1D8-D645-8BC8-6CFCE7F43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6750"/>
            <a:ext cx="9144000" cy="5099050"/>
          </a:xfrm>
          <a:prstGeom prst="rect">
            <a:avLst/>
          </a:prstGeom>
          <a:solidFill>
            <a:srgbClr val="1240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Shape 12">
            <a:extLst>
              <a:ext uri="{FF2B5EF4-FFF2-40B4-BE49-F238E27FC236}">
                <a16:creationId xmlns:a16="http://schemas.microsoft.com/office/drawing/2014/main" id="{0EFC16DC-5C35-3645-84FF-D640129C8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992813"/>
            <a:ext cx="9144000" cy="155575"/>
          </a:xfrm>
          <a:prstGeom prst="rect">
            <a:avLst/>
          </a:prstGeom>
          <a:solidFill>
            <a:srgbClr val="3B8D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Shape 13">
            <a:extLst>
              <a:ext uri="{FF2B5EF4-FFF2-40B4-BE49-F238E27FC236}">
                <a16:creationId xmlns:a16="http://schemas.microsoft.com/office/drawing/2014/main" id="{8ACA67EB-05E4-E645-865D-31E8A71F1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13463"/>
            <a:ext cx="9144000" cy="744537"/>
          </a:xfrm>
          <a:prstGeom prst="rect">
            <a:avLst/>
          </a:prstGeom>
          <a:solidFill>
            <a:srgbClr val="94BF6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85800" y="3468567"/>
            <a:ext cx="5810400" cy="1546399"/>
          </a:xfrm>
          <a:prstGeom prst="rect">
            <a:avLst/>
          </a:prstGeom>
        </p:spPr>
        <p:txBody>
          <a:bodyPr anchor="b"/>
          <a:lstStyle>
            <a:lvl1pPr lvl="0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6000"/>
            </a:lvl2pPr>
            <a:lvl3pPr lvl="2" algn="ctr">
              <a:spcBef>
                <a:spcPts val="0"/>
              </a:spcBef>
              <a:buSzPct val="100000"/>
              <a:defRPr sz="6000"/>
            </a:lvl3pPr>
            <a:lvl4pPr lvl="3" algn="ctr">
              <a:spcBef>
                <a:spcPts val="0"/>
              </a:spcBef>
              <a:buSzPct val="100000"/>
              <a:defRPr sz="6000"/>
            </a:lvl4pPr>
            <a:lvl5pPr lvl="4" algn="ctr">
              <a:spcBef>
                <a:spcPts val="0"/>
              </a:spcBef>
              <a:buSzPct val="100000"/>
              <a:defRPr sz="6000"/>
            </a:lvl5pPr>
            <a:lvl6pPr lvl="5" algn="ctr">
              <a:spcBef>
                <a:spcPts val="0"/>
              </a:spcBef>
              <a:buSzPct val="100000"/>
              <a:defRPr sz="6000"/>
            </a:lvl6pPr>
            <a:lvl7pPr lvl="6" algn="ctr">
              <a:spcBef>
                <a:spcPts val="0"/>
              </a:spcBef>
              <a:buSzPct val="100000"/>
              <a:defRPr sz="6000"/>
            </a:lvl7pPr>
            <a:lvl8pPr lvl="7" algn="ctr">
              <a:spcBef>
                <a:spcPts val="0"/>
              </a:spcBef>
              <a:buSzPct val="100000"/>
              <a:defRPr sz="6000"/>
            </a:lvl8pPr>
            <a:lvl9pPr lvl="8" algn="ctr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307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815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2128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4748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2423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075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930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314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182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36" r:id="rId12"/>
    <p:sldLayoutId id="2147483737" r:id="rId13"/>
    <p:sldLayoutId id="2147483738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D2B2534-C616-44DB-8983-F9AD36D005B9}" type="datetimeFigureOut">
              <a:rPr lang="th-TH" smtClean="0"/>
              <a:pPr/>
              <a:t>13/03/61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11ED3AA5-C034-473D-8668-85D42F38907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8194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th/url?sa=i&amp;rct=j&amp;q=&amp;esrc=s&amp;source=images&amp;cd=&amp;cad=rja&amp;uact=8&amp;ved=0ahUKEwjJ0YXn-bHNAhVCwI8KHdTBA2gQjRwIBw&amp;url=https://pixabay.com/th/%E0%B8%9B%E0%B8%A3%E0%B8%B0%E0%B8%AA%E0%B8%9A%E0%B8%84%E0%B8%A7%E0%B8%B2%E0%B8%A1%E0%B8%AA%E0%B8%B3%E0%B9%80%E0%B8%A3%E0%B9%87%E0%B8%88-%E0%B8%9A%E0%B8%B1%E0%B8%99%E0%B9%84%E0%B8%94-%E0%B8%84%E0%B8%A7%E0%B8%B2%E0%B8%A1%E0%B8%97%E0%B8%B0%E0%B9%80%E0%B8%A2%E0%B8%AD%E0%B8%97%E0%B8%B0%E0%B8%A2%E0%B8%B2%E0%B8%99-933215/&amp;psig=AFQjCNFBYOeTV_2vq2gFM8_o7sGxob9bbQ&amp;ust=1466352197635386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5" Type="http://schemas.openxmlformats.org/officeDocument/2006/relationships/hyperlink" Target="http://www.google.co.th/url?sa=i&amp;rct=j&amp;q=&amp;esrc=s&amp;source=images&amp;cd=&amp;ved=0ahUKEwi_3uH1-rHNAhWIs48KHWT6D7cQjRwIBw&amp;url=http://www.clipmass.com/story/105292&amp;psig=AFQjCNFBYOeTV_2vq2gFM8_o7sGxob9bbQ&amp;ust=1466352197635386" TargetMode="Externa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th/url?sa=i&amp;rct=j&amp;q=&amp;esrc=s&amp;source=images&amp;cd=&amp;ved=0ahUKEwjukKHCubTNAhXHwI8KHdCRDr8QjRwIBw&amp;url=https://avopix.com/premium-photo/257438458-shutterstock-thank-you-word-cloud-vector-background&amp;bvm=bv.124817099,d.c2I&amp;psig=AFQjCNEBqPBCt8YR5upHb0Zgerc2XCeBrw&amp;ust=1466437990724091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://www.google.co.th/url?sa=i&amp;rct=j&amp;q=&amp;esrc=s&amp;source=images&amp;cd=&amp;cad=rja&amp;uact=8&amp;ved=0ahUKEwj2ubPc3rHNAhVKOY8KHRwmCH0QjRwIBw&amp;url=http://pantip.com/topic/32647717&amp;bvm=bv.124817099,d.c2I&amp;psig=AFQjCNEQriWmlLUpTYc2GaoumdsHzybPqg&amp;ust=1466344932641995" TargetMode="External"/><Relationship Id="rId7" Type="http://schemas.openxmlformats.org/officeDocument/2006/relationships/hyperlink" Target="http://www.google.co.th/url?sa=i&amp;rct=j&amp;q=&amp;esrc=s&amp;source=images&amp;cd=&amp;cad=rja&amp;uact=8&amp;ved=0ahUKEwjxwd295rHNAhVFP48KHdW3DG0QjRwIBw&amp;url=http://www.siamsafety.com/index.php?page%3Dmoral/moral_crazy_work&amp;bvm=bv.124817099,d.c2I&amp;psig=AFQjCNHuDKHnLDj8stXaZwUgJwDHIRNLfg&amp;ust=146634673497914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6.jpeg"/><Relationship Id="rId5" Type="http://schemas.openxmlformats.org/officeDocument/2006/relationships/hyperlink" Target="http://www.google.co.th/url?sa=i&amp;rct=j&amp;q=&amp;esrc=s&amp;source=images&amp;cd=&amp;cad=rja&amp;uact=8&amp;ved=0ahUKEwi7jYr04LHNAhXEso8KHe_5BVUQjRwIBw&amp;url=http://blog.coursesquare.co/2015/01/08/video-change-the-education-world/&amp;bvm=bv.124817099,d.c2I&amp;psig=AFQjCNEDTE3Ov2RyKEy22F8czXr0TPZ93g&amp;ust=1466345133420176" TargetMode="External"/><Relationship Id="rId4" Type="http://schemas.openxmlformats.org/officeDocument/2006/relationships/image" Target="../media/image5.jpeg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th/url?sa=i&amp;rct=j&amp;q=&amp;esrc=s&amp;source=images&amp;cd=&amp;cad=rja&amp;uact=8&amp;ved=0ahUKEwjhocrp2bHNAhUJrI8KHV18AKwQjRwIBw&amp;url=http://www.lnwmarket.com/%E0%B8%82%E0%B8%AD%E0%B8%87%E0%B9%80%E0%B8%A5%E0%B9%88%E0%B8%99%E0%B9%84%E0%B8%A1%E0%B9%89-%E0%B8%8A%E0%B8%B8%E0%B8%94%E0%B8%95%E0%B8%B2%E0%B8%8A%E0%B8%B1%E0%B9%88%E0%B8%87%E0%B8%96%E0%B9%88%E0%B8%A7%E0%B8%87%E0%B8%99%E0%B9%89%E0%B8%B3%E0%B8%AB%E0%B8%99%E0%B8%B1%E0%B8%81-%E0%B9%80%E0%B8%AA%E0%B8%A3%E0%B8%B4%E0%B8%A1%E0%B8%9E%E0%B8%B1%E0%B8%92%E0%B8%99%E0%B8%B2%E0%B8%81%E0%B8%B2%E0%B8%A3--s37649p3180&amp;psig=AFQjCNHnmxWvKczHx0a3UfPGBfBHaAXIrw&amp;ust=146634356631709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3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psu_tpsf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00121" y="761949"/>
            <a:ext cx="1715847" cy="1683894"/>
          </a:xfrm>
          <a:prstGeom prst="rect">
            <a:avLst/>
          </a:prstGeom>
        </p:spPr>
      </p:pic>
      <p:sp>
        <p:nvSpPr>
          <p:cNvPr id="11" name="ชื่อเรื่อง 10"/>
          <p:cNvSpPr>
            <a:spLocks noGrp="1"/>
          </p:cNvSpPr>
          <p:nvPr>
            <p:ph type="ctrTitle"/>
          </p:nvPr>
        </p:nvSpPr>
        <p:spPr>
          <a:xfrm>
            <a:off x="683568" y="2056775"/>
            <a:ext cx="6156176" cy="1516241"/>
          </a:xfrm>
        </p:spPr>
        <p:txBody>
          <a:bodyPr>
            <a:normAutofit/>
          </a:bodyPr>
          <a:lstStyle/>
          <a:p>
            <a:pPr algn="ctr"/>
            <a:r>
              <a:rPr lang="th-TH" sz="36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กรอบมาตรฐานสมรรถนะอาจารย์ มหาวิทยาลัยสงขลานครินทร์</a:t>
            </a:r>
          </a:p>
        </p:txBody>
      </p:sp>
      <p:sp>
        <p:nvSpPr>
          <p:cNvPr id="7" name="ชื่อเรื่อง 10"/>
          <p:cNvSpPr txBox="1">
            <a:spLocks/>
          </p:cNvSpPr>
          <p:nvPr/>
        </p:nvSpPr>
        <p:spPr>
          <a:xfrm>
            <a:off x="467543" y="3568536"/>
            <a:ext cx="6381002" cy="12725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>
                <a:solidFill>
                  <a:srgbClr val="002060"/>
                </a:solidFill>
                <a:latin typeface="Angsana New" pitchFamily="18" charset="-34"/>
                <a:ea typeface="+mj-ea"/>
                <a:cs typeface="Angsana New" pitchFamily="18" charset="-34"/>
              </a:rPr>
              <a:t>Teaching Professional Standards Framework </a:t>
            </a:r>
            <a:r>
              <a:rPr lang="th-TH" sz="3200" b="1" dirty="0">
                <a:solidFill>
                  <a:srgbClr val="002060"/>
                </a:solidFill>
                <a:latin typeface="Angsana New" pitchFamily="18" charset="-34"/>
                <a:ea typeface="+mj-ea"/>
                <a:cs typeface="Angsana New" pitchFamily="18" charset="-34"/>
              </a:rPr>
              <a:t>(</a:t>
            </a:r>
            <a:r>
              <a:rPr lang="en-US" sz="3200" b="1" dirty="0">
                <a:solidFill>
                  <a:srgbClr val="002060"/>
                </a:solidFill>
                <a:latin typeface="Angsana New" pitchFamily="18" charset="-34"/>
                <a:ea typeface="+mj-ea"/>
                <a:cs typeface="Angsana New" pitchFamily="18" charset="-34"/>
              </a:rPr>
              <a:t>PSU – TPSF)</a:t>
            </a:r>
            <a:endParaRPr kumimoji="0" lang="th-TH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9028" y="761949"/>
            <a:ext cx="2184972" cy="1347546"/>
          </a:xfrm>
          <a:prstGeom prst="rect">
            <a:avLst/>
          </a:prstGeom>
        </p:spPr>
      </p:pic>
      <p:pic>
        <p:nvPicPr>
          <p:cNvPr id="6" name="Picture 4" descr="C:\Users\jutamas\Desktop\logo eng 3 JPG.jpg">
            <a:extLst>
              <a:ext uri="{FF2B5EF4-FFF2-40B4-BE49-F238E27FC236}">
                <a16:creationId xmlns:a16="http://schemas.microsoft.com/office/drawing/2014/main" id="{A44E2071-0A90-234C-8A30-0F48ED347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770" y="2983036"/>
            <a:ext cx="9794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A90DA7-B6D5-DF44-8FB2-4400196FEBCD}"/>
              </a:ext>
            </a:extLst>
          </p:cNvPr>
          <p:cNvSpPr txBox="1"/>
          <p:nvPr/>
        </p:nvSpPr>
        <p:spPr>
          <a:xfrm>
            <a:off x="2180295" y="5229200"/>
            <a:ext cx="40687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000" b="1" dirty="0" err="1">
                <a:solidFill>
                  <a:srgbClr val="7030A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รศ</a:t>
            </a:r>
            <a:r>
              <a:rPr lang="en-US" sz="2000" b="1" dirty="0">
                <a:solidFill>
                  <a:srgbClr val="7030A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th-TH" sz="2000" b="1" dirty="0">
                <a:solidFill>
                  <a:srgbClr val="7030A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ดร</a:t>
            </a:r>
            <a:r>
              <a:rPr lang="en-US" sz="2000" b="1" dirty="0">
                <a:solidFill>
                  <a:srgbClr val="7030A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th-TH" sz="2000" b="1" dirty="0">
                <a:solidFill>
                  <a:srgbClr val="7030A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จุฑามาส ศตสุข</a:t>
            </a:r>
          </a:p>
          <a:p>
            <a:pPr algn="ctr"/>
            <a:r>
              <a:rPr lang="th-TH" sz="2000" b="1" dirty="0">
                <a:solidFill>
                  <a:srgbClr val="7030A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รองอธิการบดีฝ่ายการศึกษา มหาวิทยาลัยสงขลานครินทร์</a:t>
            </a:r>
            <a:endParaRPr lang="en-US" sz="2200" b="1" dirty="0">
              <a:solidFill>
                <a:srgbClr val="7030A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hape 141">
            <a:extLst>
              <a:ext uri="{FF2B5EF4-FFF2-40B4-BE49-F238E27FC236}">
                <a16:creationId xmlns:a16="http://schemas.microsoft.com/office/drawing/2014/main" id="{C66BA20A-E637-E842-ABDC-52D162AAB8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555750" y="1484784"/>
            <a:ext cx="6032500" cy="3456384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SzTx/>
              <a:buNone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SzTx/>
              <a:buNone/>
              <a:defRPr/>
            </a:pPr>
            <a:r>
              <a:rPr lang="th-TH" sz="32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เป้าหมาย</a:t>
            </a:r>
            <a:r>
              <a:rPr lang="en-US" sz="32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</a:t>
            </a:r>
          </a:p>
          <a:p>
            <a:pPr marL="0" indent="0" eaLnBrk="1" hangingPunct="1">
              <a:spcBef>
                <a:spcPct val="0"/>
              </a:spcBef>
              <a:buSzTx/>
              <a:buNone/>
              <a:defRPr/>
            </a:pPr>
            <a:endParaRPr lang="en-US" sz="28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ngsana New" pitchFamily="18" charset="-34"/>
            </a:endParaRPr>
          </a:p>
          <a:p>
            <a:pPr marL="0" indent="0" eaLnBrk="1" hangingPunct="1">
              <a:spcBef>
                <a:spcPct val="0"/>
              </a:spcBef>
              <a:buSzTx/>
              <a:buNone/>
              <a:defRPr/>
            </a:pPr>
            <a:r>
              <a:rPr lang="th-TH" sz="28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ngsana New" pitchFamily="18" charset="-34"/>
              </a:rPr>
              <a:t>เพื่อ</a:t>
            </a:r>
            <a:r>
              <a:rPr lang="th-TH" sz="3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ngsana New" pitchFamily="18" charset="-34"/>
              </a:rPr>
              <a:t>พัฒนาอาจารย์</a:t>
            </a:r>
            <a:r>
              <a:rPr lang="th-TH" sz="28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ngsana New" pitchFamily="18" charset="-34"/>
              </a:rPr>
              <a:t>ให้มีสมรรถนะด้านการจัดการเรียนการสอน รองรับการผลิตบัณฑิตให้มีความเข้มแข็งด้านวิชาการ มีทักษะของการเป็นพลเมืองโลก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ngsana New" pitchFamily="18" charset="-34"/>
              </a:rPr>
              <a:t> </a:t>
            </a:r>
            <a:r>
              <a:rPr lang="th-TH" sz="28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ngsana New" pitchFamily="18" charset="-34"/>
              </a:rPr>
              <a:t>สะท้อนอัตลักษณ์ความเป็นบัณฑิต มหาวิทยาลัยสงขลานครินทร์ </a:t>
            </a:r>
          </a:p>
          <a:p>
            <a:pPr eaLnBrk="1" hangingPunct="1">
              <a:spcBef>
                <a:spcPct val="0"/>
              </a:spcBef>
              <a:buSzTx/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  <a:buSzTx/>
              <a:buFont typeface="Nixie One"/>
              <a:buNone/>
              <a:defRPr/>
            </a:pPr>
            <a:endParaRPr lang="en-US" dirty="0">
              <a:latin typeface="Nixie One"/>
              <a:ea typeface="Nixie One"/>
              <a:cs typeface="Nixie One"/>
              <a:sym typeface="Nixie One"/>
            </a:endParaRPr>
          </a:p>
        </p:txBody>
      </p:sp>
      <p:pic>
        <p:nvPicPr>
          <p:cNvPr id="4" name="รูปภาพ 3" descr="psu_tpsf_Logo.png">
            <a:extLst>
              <a:ext uri="{FF2B5EF4-FFF2-40B4-BE49-F238E27FC236}">
                <a16:creationId xmlns:a16="http://schemas.microsoft.com/office/drawing/2014/main" id="{F188CB70-6288-6E46-963A-0E7421F137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17650" cy="167005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</p:pic>
      <p:pic>
        <p:nvPicPr>
          <p:cNvPr id="5" name="Picture 4" descr="C:\Users\jutamas\Desktop\logo eng 3 JPG.jpg">
            <a:extLst>
              <a:ext uri="{FF2B5EF4-FFF2-40B4-BE49-F238E27FC236}">
                <a16:creationId xmlns:a16="http://schemas.microsoft.com/office/drawing/2014/main" id="{6B984C5E-B8EA-4740-8FDA-8F1D03CAC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0"/>
            <a:ext cx="1195512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8074137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BC4C5960-D5A1-2040-8821-9E8D5A680D72}"/>
              </a:ext>
            </a:extLst>
          </p:cNvPr>
          <p:cNvSpPr/>
          <p:nvPr/>
        </p:nvSpPr>
        <p:spPr>
          <a:xfrm>
            <a:off x="683568" y="2641504"/>
            <a:ext cx="3104228" cy="3172247"/>
          </a:xfrm>
          <a:prstGeom prst="ellips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6" rIns="91436" bIns="45716"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rgbClr val="D89F38"/>
                </a:solidFill>
                <a:cs typeface="Arial" pitchFamily="34" charset="0"/>
              </a:rPr>
              <a:t>P-</a:t>
            </a:r>
            <a:r>
              <a:rPr lang="en-US" sz="2400" b="1" dirty="0">
                <a:solidFill>
                  <a:srgbClr val="00B050"/>
                </a:solidFill>
                <a:cs typeface="Arial" pitchFamily="34" charset="0"/>
              </a:rPr>
              <a:t>P</a:t>
            </a:r>
            <a:r>
              <a:rPr lang="en-US" b="1" dirty="0">
                <a:solidFill>
                  <a:srgbClr val="D89F38"/>
                </a:solidFill>
                <a:cs typeface="Arial" pitchFamily="34" charset="0"/>
              </a:rPr>
              <a:t>ractices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319F19D-57D6-5147-8D60-35666237AF91}"/>
              </a:ext>
            </a:extLst>
          </p:cNvPr>
          <p:cNvSpPr/>
          <p:nvPr/>
        </p:nvSpPr>
        <p:spPr>
          <a:xfrm>
            <a:off x="4603632" y="2586754"/>
            <a:ext cx="3160228" cy="3281746"/>
          </a:xfrm>
          <a:prstGeom prst="ellips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6" rIns="91436" bIns="45716"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rgbClr val="FF0000"/>
                </a:solidFill>
                <a:cs typeface="Arial" pitchFamily="34" charset="0"/>
              </a:rPr>
              <a:t>P-</a:t>
            </a: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  <a:cs typeface="Arial" pitchFamily="34" charset="0"/>
              </a:rPr>
              <a:t>V</a:t>
            </a:r>
            <a:r>
              <a:rPr lang="en-US" b="1" dirty="0">
                <a:solidFill>
                  <a:srgbClr val="FF0000"/>
                </a:solidFill>
                <a:cs typeface="Arial" pitchFamily="34" charset="0"/>
              </a:rPr>
              <a:t>alues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2833A84-FD62-5B46-AA0E-B7BA76BC1D89}"/>
              </a:ext>
            </a:extLst>
          </p:cNvPr>
          <p:cNvSpPr/>
          <p:nvPr/>
        </p:nvSpPr>
        <p:spPr>
          <a:xfrm>
            <a:off x="2646931" y="189272"/>
            <a:ext cx="3100784" cy="3359510"/>
          </a:xfrm>
          <a:prstGeom prst="ellips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6" rIns="91436" bIns="45716"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accent6"/>
                </a:solidFill>
                <a:cs typeface="Arial" pitchFamily="34" charset="0"/>
              </a:rPr>
              <a:t>P-</a:t>
            </a:r>
            <a:r>
              <a:rPr lang="en-US" sz="2400" b="1" dirty="0">
                <a:solidFill>
                  <a:srgbClr val="7030A0"/>
                </a:solidFill>
                <a:cs typeface="Arial" pitchFamily="34" charset="0"/>
              </a:rPr>
              <a:t>K</a:t>
            </a:r>
            <a:r>
              <a:rPr lang="en-US" b="1" dirty="0">
                <a:solidFill>
                  <a:schemeClr val="accent6"/>
                </a:solidFill>
                <a:cs typeface="Arial" pitchFamily="34" charset="0"/>
              </a:rPr>
              <a:t>nowledge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2C81D79-8072-DB43-9F5F-8A4C156E63CC}"/>
              </a:ext>
            </a:extLst>
          </p:cNvPr>
          <p:cNvSpPr/>
          <p:nvPr/>
        </p:nvSpPr>
        <p:spPr>
          <a:xfrm>
            <a:off x="2699714" y="2060848"/>
            <a:ext cx="3048000" cy="3263900"/>
          </a:xfrm>
          <a:prstGeom prst="ellips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6" rIns="91436" bIns="45716" anchor="ctr"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241AF6"/>
                </a:solidFill>
                <a:cs typeface="Arial" pitchFamily="34" charset="0"/>
              </a:rPr>
              <a:t>PSU-TPSF</a:t>
            </a:r>
          </a:p>
        </p:txBody>
      </p:sp>
      <p:pic>
        <p:nvPicPr>
          <p:cNvPr id="6" name="Picture 4" descr="C:\Users\jutamas\Desktop\logo eng 3 JPG.jpg">
            <a:extLst>
              <a:ext uri="{FF2B5EF4-FFF2-40B4-BE49-F238E27FC236}">
                <a16:creationId xmlns:a16="http://schemas.microsoft.com/office/drawing/2014/main" id="{FE6A1950-7AE8-944E-A9F2-766DF5C75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08"/>
            <a:ext cx="1195512" cy="10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5465070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hape 141">
            <a:extLst>
              <a:ext uri="{FF2B5EF4-FFF2-40B4-BE49-F238E27FC236}">
                <a16:creationId xmlns:a16="http://schemas.microsoft.com/office/drawing/2014/main" id="{9A694237-6B98-F44F-93AD-DDA6FC202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5750" y="3811588"/>
            <a:ext cx="6032500" cy="61912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spcBef>
                <a:spcPct val="0"/>
              </a:spcBef>
              <a:buSzTx/>
              <a:buFont typeface="Nixie One"/>
              <a:buNone/>
            </a:pPr>
            <a:endParaRPr lang="en-US" altLang="en-US">
              <a:latin typeface="Nixie One"/>
              <a:ea typeface="Nixie One"/>
              <a:cs typeface="Nixie One"/>
              <a:sym typeface="Nixie One"/>
            </a:endParaRPr>
          </a:p>
        </p:txBody>
      </p:sp>
      <p:pic>
        <p:nvPicPr>
          <p:cNvPr id="36866" name="รูปภาพ 3" descr="psu_tpsf_Logo.png">
            <a:extLst>
              <a:ext uri="{FF2B5EF4-FFF2-40B4-BE49-F238E27FC236}">
                <a16:creationId xmlns:a16="http://schemas.microsoft.com/office/drawing/2014/main" id="{F6BD1B0C-488C-6C43-8E8E-BD724F8EF4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938713"/>
            <a:ext cx="1477962" cy="191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hape 295">
            <a:extLst>
              <a:ext uri="{FF2B5EF4-FFF2-40B4-BE49-F238E27FC236}">
                <a16:creationId xmlns:a16="http://schemas.microsoft.com/office/drawing/2014/main" id="{C75E6B29-59F8-5940-B174-A63BDF9229D9}"/>
              </a:ext>
            </a:extLst>
          </p:cNvPr>
          <p:cNvSpPr txBox="1">
            <a:spLocks/>
          </p:cNvSpPr>
          <p:nvPr/>
        </p:nvSpPr>
        <p:spPr bwMode="auto">
          <a:xfrm>
            <a:off x="5435600" y="0"/>
            <a:ext cx="3708400" cy="646113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eaLnBrk="1" hangingPunct="1">
              <a:buClr>
                <a:srgbClr val="FFFFFF"/>
              </a:buClr>
              <a:defRPr/>
            </a:pPr>
            <a:r>
              <a:rPr lang="en-US" sz="3200" b="1" dirty="0">
                <a:solidFill>
                  <a:schemeClr val="bg1">
                    <a:lumMod val="85000"/>
                  </a:schemeClr>
                </a:solidFill>
                <a:latin typeface="Angsana New" pitchFamily="18" charset="-34"/>
                <a:cs typeface="Angsana New" pitchFamily="18" charset="-34"/>
              </a:rPr>
              <a:t>          </a:t>
            </a:r>
            <a:r>
              <a:rPr lang="th-TH" sz="2400" b="1" dirty="0">
                <a:solidFill>
                  <a:schemeClr val="bg1">
                    <a:lumMod val="85000"/>
                  </a:schemeClr>
                </a:solidFill>
                <a:latin typeface="Angsana New" pitchFamily="18" charset="-34"/>
                <a:cs typeface="Angsana New" pitchFamily="18" charset="-34"/>
              </a:rPr>
              <a:t>3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latin typeface="Angsana New" pitchFamily="18" charset="-34"/>
                <a:cs typeface="Angsana New" pitchFamily="18" charset="-34"/>
              </a:rPr>
              <a:t>Domains  9 </a:t>
            </a:r>
            <a:r>
              <a:rPr lang="th-TH" sz="2400" b="1" dirty="0">
                <a:solidFill>
                  <a:schemeClr val="bg1">
                    <a:lumMod val="85000"/>
                  </a:schemeClr>
                </a:solidFill>
                <a:latin typeface="Angsana New" pitchFamily="18" charset="-34"/>
                <a:cs typeface="Angsana New" pitchFamily="18" charset="-34"/>
              </a:rPr>
              <a:t>ตัวชี้วัด</a:t>
            </a:r>
            <a:endParaRPr lang="en-US" sz="2400" b="1" kern="0" dirty="0">
              <a:solidFill>
                <a:schemeClr val="bg1">
                  <a:lumMod val="85000"/>
                </a:schemeClr>
              </a:solidFill>
              <a:latin typeface="+mn-lt"/>
              <a:ea typeface="Roboto Slab"/>
              <a:cs typeface="Roboto Slab"/>
              <a:sym typeface="Roboto Slab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BF3D9A-3C26-9B45-866F-A5F48ED8AF89}"/>
              </a:ext>
            </a:extLst>
          </p:cNvPr>
          <p:cNvSpPr/>
          <p:nvPr/>
        </p:nvSpPr>
        <p:spPr>
          <a:xfrm>
            <a:off x="468313" y="1411288"/>
            <a:ext cx="8351837" cy="18780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Domain1: Professional Knowledge</a:t>
            </a:r>
          </a:p>
          <a:p>
            <a:pPr eaLnBrk="1" hangingPunct="1">
              <a:defRPr/>
            </a:pPr>
            <a:endParaRPr lang="en-US" sz="24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n-US" sz="2000" b="1" dirty="0">
                <a:solidFill>
                  <a:srgbClr val="A365D1"/>
                </a:solidFill>
              </a:rPr>
              <a:t>K1</a:t>
            </a:r>
            <a:r>
              <a:rPr lang="en-US" sz="2400" b="1" dirty="0">
                <a:solidFill>
                  <a:srgbClr val="002060"/>
                </a:solidFill>
              </a:rPr>
              <a:t>  </a:t>
            </a:r>
            <a:r>
              <a:rPr lang="en-US" sz="16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Teachers know their subject/content and how to teach them to their students</a:t>
            </a:r>
          </a:p>
          <a:p>
            <a:pPr eaLnBrk="1" hangingPunct="1">
              <a:defRPr/>
            </a:pPr>
            <a:endParaRPr lang="en-US" sz="24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n-US" sz="2000" b="1" dirty="0">
                <a:solidFill>
                  <a:srgbClr val="A365D1"/>
                </a:solidFill>
              </a:rPr>
              <a:t>K2</a:t>
            </a:r>
            <a:r>
              <a:rPr lang="en-US" sz="2400" b="1" dirty="0">
                <a:solidFill>
                  <a:srgbClr val="A365D1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16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Teachers know their students and how they learn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  <a:latin typeface="+mn-lt"/>
            </a:endParaRPr>
          </a:p>
        </p:txBody>
      </p:sp>
      <p:pic>
        <p:nvPicPr>
          <p:cNvPr id="6" name="Picture 4" descr="C:\Users\jutamas\Desktop\logo eng 3 JPG.jpg">
            <a:extLst>
              <a:ext uri="{FF2B5EF4-FFF2-40B4-BE49-F238E27FC236}">
                <a16:creationId xmlns:a16="http://schemas.microsoft.com/office/drawing/2014/main" id="{4D5E72DF-966E-EA46-92BA-53A42DAEB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95512" cy="10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522586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hape 141">
            <a:extLst>
              <a:ext uri="{FF2B5EF4-FFF2-40B4-BE49-F238E27FC236}">
                <a16:creationId xmlns:a16="http://schemas.microsoft.com/office/drawing/2014/main" id="{B8339375-0377-EA4B-9945-6B18CCA5E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5750" y="3811588"/>
            <a:ext cx="6032500" cy="61912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spcBef>
                <a:spcPct val="0"/>
              </a:spcBef>
              <a:buSzTx/>
              <a:buFont typeface="Nixie One"/>
              <a:buNone/>
            </a:pPr>
            <a:endParaRPr lang="en-US" altLang="en-US">
              <a:latin typeface="Nixie One"/>
              <a:ea typeface="Nixie One"/>
              <a:cs typeface="Nixie One"/>
              <a:sym typeface="Nixie One"/>
            </a:endParaRPr>
          </a:p>
        </p:txBody>
      </p:sp>
      <p:pic>
        <p:nvPicPr>
          <p:cNvPr id="38914" name="รูปภาพ 3" descr="psu_tpsf_Logo.png">
            <a:extLst>
              <a:ext uri="{FF2B5EF4-FFF2-40B4-BE49-F238E27FC236}">
                <a16:creationId xmlns:a16="http://schemas.microsoft.com/office/drawing/2014/main" id="{FF7CDEF6-534D-8843-B149-529A44007E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5321300"/>
            <a:ext cx="151765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hape 295">
            <a:extLst>
              <a:ext uri="{FF2B5EF4-FFF2-40B4-BE49-F238E27FC236}">
                <a16:creationId xmlns:a16="http://schemas.microsoft.com/office/drawing/2014/main" id="{89250FF7-707D-E345-86C9-A0374D026DA1}"/>
              </a:ext>
            </a:extLst>
          </p:cNvPr>
          <p:cNvSpPr txBox="1">
            <a:spLocks/>
          </p:cNvSpPr>
          <p:nvPr/>
        </p:nvSpPr>
        <p:spPr bwMode="auto">
          <a:xfrm>
            <a:off x="5435600" y="0"/>
            <a:ext cx="3708400" cy="646113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eaLnBrk="1" hangingPunct="1">
              <a:buClr>
                <a:srgbClr val="FFFFFF"/>
              </a:buClr>
              <a:defRPr/>
            </a:pPr>
            <a:r>
              <a:rPr lang="en-US" sz="3200" b="1" dirty="0">
                <a:solidFill>
                  <a:schemeClr val="bg1">
                    <a:lumMod val="85000"/>
                  </a:schemeClr>
                </a:solidFill>
                <a:latin typeface="Angsana New" pitchFamily="18" charset="-34"/>
                <a:cs typeface="Angsana New" pitchFamily="18" charset="-34"/>
              </a:rPr>
              <a:t>          </a:t>
            </a:r>
            <a:r>
              <a:rPr lang="th-TH" sz="2400" b="1" dirty="0">
                <a:solidFill>
                  <a:schemeClr val="bg1">
                    <a:lumMod val="85000"/>
                  </a:schemeClr>
                </a:solidFill>
                <a:latin typeface="Angsana New" pitchFamily="18" charset="-34"/>
                <a:cs typeface="Angsana New" pitchFamily="18" charset="-34"/>
              </a:rPr>
              <a:t>3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latin typeface="Angsana New" pitchFamily="18" charset="-34"/>
                <a:cs typeface="Angsana New" pitchFamily="18" charset="-34"/>
              </a:rPr>
              <a:t>Domains  9 </a:t>
            </a:r>
            <a:r>
              <a:rPr lang="th-TH" sz="2400" b="1" dirty="0">
                <a:solidFill>
                  <a:schemeClr val="bg1">
                    <a:lumMod val="85000"/>
                  </a:schemeClr>
                </a:solidFill>
                <a:latin typeface="Angsana New" pitchFamily="18" charset="-34"/>
                <a:cs typeface="Angsana New" pitchFamily="18" charset="-34"/>
              </a:rPr>
              <a:t>ตัวชี้วัด</a:t>
            </a:r>
            <a:endParaRPr lang="en-US" sz="2400" b="1" kern="0" dirty="0">
              <a:solidFill>
                <a:schemeClr val="bg1">
                  <a:lumMod val="85000"/>
                </a:schemeClr>
              </a:solidFill>
              <a:latin typeface="+mn-lt"/>
              <a:ea typeface="Roboto Slab"/>
              <a:cs typeface="Roboto Slab"/>
              <a:sym typeface="Roboto Slab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09D96A-45BD-154E-974D-67BC8502B52A}"/>
              </a:ext>
            </a:extLst>
          </p:cNvPr>
          <p:cNvSpPr/>
          <p:nvPr/>
        </p:nvSpPr>
        <p:spPr>
          <a:xfrm>
            <a:off x="434134" y="1138425"/>
            <a:ext cx="8640762" cy="42481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Domain 2: Professional Practices</a:t>
            </a:r>
          </a:p>
          <a:p>
            <a:pPr eaLnBrk="1" hangingPunct="1">
              <a:defRPr/>
            </a:pP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000" b="1" dirty="0">
                <a:solidFill>
                  <a:srgbClr val="92D050"/>
                </a:solidFill>
              </a:rPr>
              <a:t>P1</a:t>
            </a:r>
            <a:r>
              <a:rPr lang="en-US" sz="2400" b="1" dirty="0">
                <a:solidFill>
                  <a:srgbClr val="002060"/>
                </a:solidFill>
              </a:rPr>
              <a:t>  </a:t>
            </a:r>
            <a:r>
              <a:rPr lang="en-US" sz="16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Teachers design and plan effective learning activities</a:t>
            </a:r>
          </a:p>
          <a:p>
            <a:pPr eaLnBrk="1" hangingPunct="1">
              <a:defRPr/>
            </a:pPr>
            <a:endParaRPr lang="en-US" sz="24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000" b="1" dirty="0">
                <a:solidFill>
                  <a:srgbClr val="92D050"/>
                </a:solidFill>
              </a:rPr>
              <a:t>P2</a:t>
            </a:r>
            <a:r>
              <a:rPr lang="en-US" sz="2400" b="1" dirty="0">
                <a:solidFill>
                  <a:srgbClr val="002060"/>
                </a:solidFill>
              </a:rPr>
              <a:t>  </a:t>
            </a:r>
            <a:r>
              <a:rPr lang="en-US" sz="1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Teachers teach and support student learning</a:t>
            </a:r>
          </a:p>
          <a:p>
            <a:pPr eaLnBrk="1" hangingPunct="1">
              <a:defRPr/>
            </a:pPr>
            <a:endParaRPr lang="en-US" sz="24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000" b="1" dirty="0">
                <a:solidFill>
                  <a:srgbClr val="92D050"/>
                </a:solidFill>
              </a:rPr>
              <a:t>P3</a:t>
            </a:r>
            <a:r>
              <a:rPr lang="en-US" sz="2400" b="1" dirty="0">
                <a:solidFill>
                  <a:srgbClr val="002060"/>
                </a:solidFill>
              </a:rPr>
              <a:t>  </a:t>
            </a:r>
            <a:r>
              <a:rPr lang="en-US" sz="16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Teachers develop effective learning environments, student support and guidance</a:t>
            </a:r>
          </a:p>
          <a:p>
            <a:pPr eaLnBrk="1" hangingPunct="1">
              <a:defRPr/>
            </a:pPr>
            <a:endParaRPr lang="en-US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000" b="1" dirty="0">
                <a:solidFill>
                  <a:srgbClr val="92D050"/>
                </a:solidFill>
              </a:rPr>
              <a:t>P4</a:t>
            </a:r>
            <a:r>
              <a:rPr lang="en-US" sz="2400" b="1" dirty="0">
                <a:solidFill>
                  <a:srgbClr val="002060"/>
                </a:solidFill>
              </a:rPr>
              <a:t>  </a:t>
            </a:r>
            <a:r>
              <a:rPr lang="en-US" sz="1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Teachers assess and provide constructive feedback to student learning</a:t>
            </a:r>
          </a:p>
          <a:p>
            <a:pPr eaLnBrk="1" hangingPunct="1">
              <a:defRPr/>
            </a:pPr>
            <a:endParaRPr lang="en-US" sz="24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000" b="1" dirty="0">
                <a:solidFill>
                  <a:srgbClr val="92D050"/>
                </a:solidFill>
              </a:rPr>
              <a:t>P5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Teachers integrate research, scholarship and professional activities with teaching and in support of student learning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Picture 4" descr="C:\Users\jutamas\Desktop\logo eng 3 JPG.jpg">
            <a:extLst>
              <a:ext uri="{FF2B5EF4-FFF2-40B4-BE49-F238E27FC236}">
                <a16:creationId xmlns:a16="http://schemas.microsoft.com/office/drawing/2014/main" id="{AB681E06-68DA-DF45-BF3E-14E88FA92E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95512" cy="10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736036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hape 141">
            <a:extLst>
              <a:ext uri="{FF2B5EF4-FFF2-40B4-BE49-F238E27FC236}">
                <a16:creationId xmlns:a16="http://schemas.microsoft.com/office/drawing/2014/main" id="{C3B7CC48-505F-5449-8BCB-8601147FE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5750" y="3811588"/>
            <a:ext cx="6032500" cy="61912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spcBef>
                <a:spcPct val="0"/>
              </a:spcBef>
              <a:buSzTx/>
              <a:buFont typeface="Nixie One"/>
              <a:buNone/>
            </a:pPr>
            <a:endParaRPr lang="en-US" altLang="en-US">
              <a:latin typeface="Nixie One"/>
              <a:ea typeface="Nixie One"/>
              <a:cs typeface="Nixie One"/>
              <a:sym typeface="Nixie One"/>
            </a:endParaRPr>
          </a:p>
        </p:txBody>
      </p:sp>
      <p:pic>
        <p:nvPicPr>
          <p:cNvPr id="40962" name="รูปภาพ 3" descr="psu_tpsf_Logo.png">
            <a:extLst>
              <a:ext uri="{FF2B5EF4-FFF2-40B4-BE49-F238E27FC236}">
                <a16:creationId xmlns:a16="http://schemas.microsoft.com/office/drawing/2014/main" id="{52E43A73-B73F-2E42-AAFB-FAE2D2A2EA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938713"/>
            <a:ext cx="1477962" cy="191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hape 295">
            <a:extLst>
              <a:ext uri="{FF2B5EF4-FFF2-40B4-BE49-F238E27FC236}">
                <a16:creationId xmlns:a16="http://schemas.microsoft.com/office/drawing/2014/main" id="{83EF9104-0B5B-E444-B647-7A40D5A1A307}"/>
              </a:ext>
            </a:extLst>
          </p:cNvPr>
          <p:cNvSpPr txBox="1">
            <a:spLocks/>
          </p:cNvSpPr>
          <p:nvPr/>
        </p:nvSpPr>
        <p:spPr bwMode="auto">
          <a:xfrm>
            <a:off x="5435600" y="0"/>
            <a:ext cx="3708400" cy="646113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eaLnBrk="1" hangingPunct="1">
              <a:buClr>
                <a:srgbClr val="FFFFFF"/>
              </a:buClr>
              <a:defRPr/>
            </a:pPr>
            <a:r>
              <a:rPr lang="en-US" sz="3200" b="1" dirty="0">
                <a:solidFill>
                  <a:schemeClr val="bg1">
                    <a:lumMod val="85000"/>
                  </a:schemeClr>
                </a:solidFill>
                <a:latin typeface="Angsana New" pitchFamily="18" charset="-34"/>
                <a:cs typeface="Angsana New" pitchFamily="18" charset="-34"/>
              </a:rPr>
              <a:t>          </a:t>
            </a:r>
            <a:r>
              <a:rPr lang="th-TH" sz="2400" b="1" dirty="0">
                <a:solidFill>
                  <a:schemeClr val="bg1">
                    <a:lumMod val="85000"/>
                  </a:schemeClr>
                </a:solidFill>
                <a:latin typeface="Angsana New" pitchFamily="18" charset="-34"/>
                <a:cs typeface="Angsana New" pitchFamily="18" charset="-34"/>
              </a:rPr>
              <a:t>3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latin typeface="Angsana New" pitchFamily="18" charset="-34"/>
                <a:cs typeface="Angsana New" pitchFamily="18" charset="-34"/>
              </a:rPr>
              <a:t>Domains  9 </a:t>
            </a:r>
            <a:r>
              <a:rPr lang="th-TH" sz="2400" b="1" dirty="0">
                <a:solidFill>
                  <a:schemeClr val="bg1">
                    <a:lumMod val="85000"/>
                  </a:schemeClr>
                </a:solidFill>
                <a:latin typeface="Angsana New" pitchFamily="18" charset="-34"/>
                <a:cs typeface="Angsana New" pitchFamily="18" charset="-34"/>
              </a:rPr>
              <a:t>ตัวชี้วัด</a:t>
            </a:r>
            <a:endParaRPr lang="en-US" sz="2400" b="1" kern="0" dirty="0">
              <a:solidFill>
                <a:schemeClr val="bg1">
                  <a:lumMod val="85000"/>
                </a:schemeClr>
              </a:solidFill>
              <a:latin typeface="+mn-lt"/>
              <a:ea typeface="Roboto Slab"/>
              <a:cs typeface="Roboto Slab"/>
              <a:sym typeface="Roboto Slab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278C86-D2D6-8B42-9FD1-31DD4417E652}"/>
              </a:ext>
            </a:extLst>
          </p:cNvPr>
          <p:cNvSpPr/>
          <p:nvPr/>
        </p:nvSpPr>
        <p:spPr>
          <a:xfrm>
            <a:off x="468313" y="1411288"/>
            <a:ext cx="8351837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US" sz="2000" b="1" dirty="0">
              <a:solidFill>
                <a:schemeClr val="accent5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503599-DEEC-E546-8131-6A18A30E2BAA}"/>
              </a:ext>
            </a:extLst>
          </p:cNvPr>
          <p:cNvSpPr/>
          <p:nvPr/>
        </p:nvSpPr>
        <p:spPr>
          <a:xfrm>
            <a:off x="323850" y="1316038"/>
            <a:ext cx="8064500" cy="58785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Domain 3: Professional Values</a:t>
            </a:r>
          </a:p>
          <a:p>
            <a:pPr eaLnBrk="1" hangingPunct="1">
              <a:defRPr/>
            </a:pPr>
            <a:endParaRPr lang="en-US" sz="2000" b="1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000" b="1" dirty="0">
                <a:solidFill>
                  <a:srgbClr val="FF9E1D"/>
                </a:solidFill>
              </a:rPr>
              <a:t>V1</a:t>
            </a:r>
            <a:r>
              <a:rPr lang="en-US" sz="2000" b="1" dirty="0">
                <a:solidFill>
                  <a:srgbClr val="002060"/>
                </a:solidFill>
              </a:rPr>
              <a:t>  </a:t>
            </a:r>
            <a:r>
              <a:rPr lang="en-US" sz="1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Teachers engage in continuing professional development in subjects and their pedagogy</a:t>
            </a:r>
          </a:p>
          <a:p>
            <a:pPr eaLnBrk="1" hangingPunct="1">
              <a:defRPr/>
            </a:pPr>
            <a:endParaRPr lang="en-US" sz="20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n-US" sz="2000" b="1" dirty="0">
                <a:solidFill>
                  <a:srgbClr val="FF9E1D"/>
                </a:solidFill>
              </a:rPr>
              <a:t>V2</a:t>
            </a:r>
            <a:r>
              <a:rPr lang="en-US" sz="2000" b="1" dirty="0">
                <a:solidFill>
                  <a:srgbClr val="002060"/>
                </a:solidFill>
              </a:rPr>
              <a:t>  </a:t>
            </a:r>
            <a:r>
              <a:rPr lang="en-US" sz="1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Teachers demonstrate professional and personal effectiveness</a:t>
            </a:r>
          </a:p>
          <a:p>
            <a:pPr eaLnBrk="1" hangingPunct="1">
              <a:defRPr/>
            </a:pPr>
            <a:r>
              <a:rPr lang="en-US" sz="1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	</a:t>
            </a:r>
          </a:p>
          <a:p>
            <a:pPr eaLnBrk="1" hangingPunct="1">
              <a:defRPr/>
            </a:pPr>
            <a:r>
              <a:rPr lang="en-US" sz="1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	</a:t>
            </a:r>
            <a:r>
              <a:rPr lang="en-US" sz="1600" b="1" dirty="0">
                <a:solidFill>
                  <a:srgbClr val="FFFF99"/>
                </a:solidFill>
              </a:rPr>
              <a:t>Professional qualities</a:t>
            </a:r>
          </a:p>
          <a:p>
            <a:pPr eaLnBrk="1" hangingPunct="1">
              <a:defRPr/>
            </a:pPr>
            <a:endParaRPr lang="en-US" sz="1600" b="1" dirty="0">
              <a:solidFill>
                <a:srgbClr val="FFFF99"/>
              </a:solidFill>
            </a:endParaRPr>
          </a:p>
          <a:p>
            <a:pPr eaLnBrk="1" hangingPunct="1">
              <a:defRPr/>
            </a:pPr>
            <a:endParaRPr lang="en-US" sz="1600" b="1" dirty="0">
              <a:solidFill>
                <a:srgbClr val="FFFF99"/>
              </a:solidFill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FFFF66"/>
                </a:solidFill>
              </a:rPr>
              <a:t>		</a:t>
            </a:r>
          </a:p>
          <a:p>
            <a:pPr eaLnBrk="1" hangingPunct="1">
              <a:defRPr/>
            </a:pPr>
            <a:endParaRPr lang="en-US" sz="1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eaLnBrk="1" hangingPunct="1">
              <a:defRPr/>
            </a:pPr>
            <a:endParaRPr lang="en-US" sz="1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eaLnBrk="1" hangingPunct="1">
              <a:defRPr/>
            </a:pPr>
            <a:endParaRPr lang="en-US" sz="1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eaLnBrk="1" hangingPunct="1">
              <a:defRPr/>
            </a:pPr>
            <a:endParaRPr lang="en-US" sz="1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eaLnBrk="1" hangingPunct="1">
              <a:defRPr/>
            </a:pPr>
            <a:endParaRPr lang="en-US" sz="1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eaLnBrk="1" hangingPunct="1">
              <a:defRPr/>
            </a:pPr>
            <a:endParaRPr lang="en-US" sz="1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eaLnBrk="1" hangingPunct="1">
              <a:defRPr/>
            </a:pPr>
            <a:endParaRPr lang="en-US" sz="1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eaLnBrk="1" hangingPunct="1">
              <a:defRPr/>
            </a:pPr>
            <a:endParaRPr lang="en-US" sz="1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eaLnBrk="1" hangingPunct="1">
              <a:defRPr/>
            </a:pPr>
            <a:endParaRPr lang="en-US" sz="1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eaLnBrk="1" hangingPunct="1">
              <a:defRPr/>
            </a:pPr>
            <a:endParaRPr lang="en-US" sz="1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eaLnBrk="1" hangingPunct="1">
              <a:defRPr/>
            </a:pPr>
            <a:endParaRPr lang="en-US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968" name="Rectangle 8">
            <a:extLst>
              <a:ext uri="{FF2B5EF4-FFF2-40B4-BE49-F238E27FC236}">
                <a16:creationId xmlns:a16="http://schemas.microsoft.com/office/drawing/2014/main" id="{0AFA8BDA-C8BC-494A-8D42-CCF1BFD30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5338" y="3657600"/>
            <a:ext cx="22907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600" b="1" dirty="0">
                <a:solidFill>
                  <a:srgbClr val="FFFF99"/>
                </a:solidFill>
                <a:latin typeface="Arial" panose="020B0604020202020204" pitchFamily="34" charset="0"/>
              </a:rPr>
              <a:t>Personal qualities</a:t>
            </a:r>
            <a:endParaRPr lang="en-US" altLang="en-US" sz="1800" b="1" dirty="0">
              <a:solidFill>
                <a:srgbClr val="FFFF99"/>
              </a:solidFill>
              <a:latin typeface="Arial" panose="020B0604020202020204" pitchFamily="34" charset="0"/>
            </a:endParaRPr>
          </a:p>
        </p:txBody>
      </p:sp>
      <p:pic>
        <p:nvPicPr>
          <p:cNvPr id="10" name="Picture 4" descr="C:\Users\jutamas\Desktop\logo eng 3 JPG.jpg">
            <a:extLst>
              <a:ext uri="{FF2B5EF4-FFF2-40B4-BE49-F238E27FC236}">
                <a16:creationId xmlns:a16="http://schemas.microsoft.com/office/drawing/2014/main" id="{1358246E-A6BF-594C-B99A-655F904C0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1" y="2573"/>
            <a:ext cx="1195512" cy="10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30141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6" descr="https://pixabay.com/static/uploads/photo/2015/09/09/20/41/success-933215_960_720.jpg">
            <a:hlinkClick r:id="rId3"/>
            <a:extLst>
              <a:ext uri="{FF2B5EF4-FFF2-40B4-BE49-F238E27FC236}">
                <a16:creationId xmlns:a16="http://schemas.microsoft.com/office/drawing/2014/main" id="{5F6F1BC8-358C-4E43-802F-13EC02593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084388"/>
            <a:ext cx="3363913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6">
            <a:extLst>
              <a:ext uri="{FF2B5EF4-FFF2-40B4-BE49-F238E27FC236}">
                <a16:creationId xmlns:a16="http://schemas.microsoft.com/office/drawing/2014/main" id="{0C619E99-A913-3F46-B4CF-B1132E82A089}"/>
              </a:ext>
            </a:extLst>
          </p:cNvPr>
          <p:cNvSpPr txBox="1">
            <a:spLocks/>
          </p:cNvSpPr>
          <p:nvPr/>
        </p:nvSpPr>
        <p:spPr bwMode="auto">
          <a:xfrm>
            <a:off x="3960813" y="2054225"/>
            <a:ext cx="488632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Recognition and Rewarding System</a:t>
            </a:r>
          </a:p>
        </p:txBody>
      </p:sp>
      <p:pic>
        <p:nvPicPr>
          <p:cNvPr id="43011" name="Picture 6" descr="http://pixserv.clipmass.com/upload/picture/full/162/f849ab56364c82f501518a87cba689a2.jpg">
            <a:hlinkClick r:id="rId5"/>
            <a:extLst>
              <a:ext uri="{FF2B5EF4-FFF2-40B4-BE49-F238E27FC236}">
                <a16:creationId xmlns:a16="http://schemas.microsoft.com/office/drawing/2014/main" id="{F17C8674-1918-F44C-9AA3-F8A2280AB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811588"/>
            <a:ext cx="2611437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B8C1A22-3205-1D45-B75D-144F80F004BE}"/>
              </a:ext>
            </a:extLst>
          </p:cNvPr>
          <p:cNvSpPr/>
          <p:nvPr/>
        </p:nvSpPr>
        <p:spPr>
          <a:xfrm>
            <a:off x="1824038" y="1290638"/>
            <a:ext cx="23159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rgbClr val="7030A0"/>
                </a:solidFill>
              </a:rPr>
              <a:t>Motivation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7" name="Picture 4" descr="C:\Users\jutamas\Desktop\logo eng 3 JPG.jpg">
            <a:extLst>
              <a:ext uri="{FF2B5EF4-FFF2-40B4-BE49-F238E27FC236}">
                <a16:creationId xmlns:a16="http://schemas.microsoft.com/office/drawing/2014/main" id="{298A0A6A-D4AC-2441-9724-11D15EC1F7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195512" cy="10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732084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>
            <a:extLst>
              <a:ext uri="{FF2B5EF4-FFF2-40B4-BE49-F238E27FC236}">
                <a16:creationId xmlns:a16="http://schemas.microsoft.com/office/drawing/2014/main" id="{914997ED-0A37-E146-A625-8BF4A7AB5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700" y="222250"/>
            <a:ext cx="6718300" cy="15271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7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7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</a:br>
            <a:r>
              <a:rPr lang="en-US" sz="27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7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</a:br>
            <a:r>
              <a:rPr lang="en-US" sz="27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Levels of Competence</a:t>
            </a:r>
            <a:br>
              <a:rPr lang="en-US" sz="27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en-US" sz="27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7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7030A0"/>
                </a:solidFill>
              </a:rPr>
              <a:t/>
            </a:r>
            <a:br>
              <a:rPr lang="en-US" dirty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7BCAC0-2CAA-554F-927E-2CE237B9C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71" y="2020985"/>
            <a:ext cx="8754969" cy="442912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thaiDist" eaLnBrk="1" hangingPunct="1">
              <a:defRPr/>
            </a:pPr>
            <a:r>
              <a:rPr lang="en-US" sz="24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A Level 1 academic will work </a:t>
            </a:r>
            <a:r>
              <a:rPr lang="en-US" sz="2400" b="1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with</a:t>
            </a:r>
            <a:r>
              <a:rPr lang="en-US" sz="24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 the support and guidance from </a:t>
            </a:r>
            <a:r>
              <a:rPr lang="en-US" sz="2400" b="1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more senior academic staff </a:t>
            </a:r>
            <a:r>
              <a:rPr lang="en-US" sz="24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and is expected to </a:t>
            </a:r>
            <a:r>
              <a:rPr lang="en-US" sz="2400" b="1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develop his or her expertise</a:t>
            </a:r>
            <a:r>
              <a:rPr lang="en-US" sz="24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 in teaching and research with an increasing degree of autonomy</a:t>
            </a:r>
          </a:p>
          <a:p>
            <a:pPr algn="thaiDist" eaLnBrk="1" hangingPunct="1">
              <a:buFont typeface="Arial" panose="020B0604020202020204" pitchFamily="34" charset="0"/>
              <a:buNone/>
              <a:defRPr/>
            </a:pPr>
            <a:r>
              <a:rPr lang="en-US" sz="24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thaiDist" eaLnBrk="1" hangingPunct="1">
              <a:defRPr/>
            </a:pPr>
            <a:r>
              <a:rPr lang="en-US" sz="24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A Level 1 academic will normally contribute to teaching at a level </a:t>
            </a:r>
            <a:r>
              <a:rPr lang="en-US" sz="2400" b="1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appropriate to the skills and experience </a:t>
            </a:r>
            <a:r>
              <a:rPr lang="en-US" sz="24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of the staff member, research and/or professional activities appropriate to his or her profession or discipline. The contribution to teaching of Level 1 academics will be </a:t>
            </a:r>
            <a:r>
              <a:rPr lang="en-US" sz="2400" b="1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primarily at undergraduate level.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946051-0F22-494E-9AD3-BF44EF744E45}"/>
              </a:ext>
            </a:extLst>
          </p:cNvPr>
          <p:cNvSpPr txBox="1"/>
          <p:nvPr/>
        </p:nvSpPr>
        <p:spPr>
          <a:xfrm>
            <a:off x="1517650" y="1444625"/>
            <a:ext cx="286501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solidFill>
                  <a:srgbClr val="0070C0"/>
                </a:solidFill>
              </a:rPr>
              <a:t>Level 1 – Fellow teacher </a:t>
            </a:r>
            <a:endParaRPr lang="en-US" sz="2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5061" name="TextBox 5">
            <a:extLst>
              <a:ext uri="{FF2B5EF4-FFF2-40B4-BE49-F238E27FC236}">
                <a16:creationId xmlns:a16="http://schemas.microsoft.com/office/drawing/2014/main" id="{79656958-66B6-9745-A2F3-A9A6A9799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461962"/>
            <a:ext cx="4844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>
                <a:solidFill>
                  <a:srgbClr val="7030A0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05DB69-7A99-434C-9BB1-CBE09AD40D6B}"/>
              </a:ext>
            </a:extLst>
          </p:cNvPr>
          <p:cNvSpPr txBox="1"/>
          <p:nvPr/>
        </p:nvSpPr>
        <p:spPr>
          <a:xfrm>
            <a:off x="5640388" y="222250"/>
            <a:ext cx="144751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600" b="1" dirty="0">
                <a:solidFill>
                  <a:srgbClr val="0070C0"/>
                </a:solidFill>
              </a:rPr>
              <a:t>Fellow Teacher</a:t>
            </a:r>
          </a:p>
        </p:txBody>
      </p:sp>
      <p:sp>
        <p:nvSpPr>
          <p:cNvPr id="45063" name="TextBox 8">
            <a:extLst>
              <a:ext uri="{FF2B5EF4-FFF2-40B4-BE49-F238E27FC236}">
                <a16:creationId xmlns:a16="http://schemas.microsoft.com/office/drawing/2014/main" id="{1A45A300-CEF4-8E45-B245-622F19837487}"/>
              </a:ext>
            </a:extLst>
          </p:cNvPr>
          <p:cNvSpPr txBox="1">
            <a:spLocks noChangeArrowheads="1"/>
          </p:cNvSpPr>
          <p:nvPr/>
        </p:nvSpPr>
        <p:spPr bwMode="auto">
          <a:xfrm rot="1024194">
            <a:off x="5776913" y="1054100"/>
            <a:ext cx="17891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Mastery Teacher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5081CD-B4A4-464B-BE3A-F038669D4080}"/>
              </a:ext>
            </a:extLst>
          </p:cNvPr>
          <p:cNvSpPr txBox="1"/>
          <p:nvPr/>
        </p:nvSpPr>
        <p:spPr>
          <a:xfrm rot="20836186">
            <a:off x="6067353" y="377617"/>
            <a:ext cx="193213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600" b="1" dirty="0">
                <a:solidFill>
                  <a:srgbClr val="C00000"/>
                </a:solidFill>
              </a:rPr>
              <a:t>Professional Teacher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6BC2C4-22A9-0A40-8CAD-420AA7F4CCFB}"/>
              </a:ext>
            </a:extLst>
          </p:cNvPr>
          <p:cNvSpPr txBox="1"/>
          <p:nvPr/>
        </p:nvSpPr>
        <p:spPr>
          <a:xfrm rot="324880">
            <a:off x="6381510" y="722129"/>
            <a:ext cx="162012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600" b="1" dirty="0" err="1">
                <a:solidFill>
                  <a:schemeClr val="accent2"/>
                </a:solidFill>
              </a:rPr>
              <a:t>Scholary</a:t>
            </a:r>
            <a:r>
              <a:rPr lang="en-US" sz="1600" b="1" dirty="0">
                <a:solidFill>
                  <a:schemeClr val="accent2"/>
                </a:solidFill>
              </a:rPr>
              <a:t> Teacher</a:t>
            </a:r>
          </a:p>
        </p:txBody>
      </p:sp>
      <p:pic>
        <p:nvPicPr>
          <p:cNvPr id="45066" name="รูปภาพ 3" descr="psu_tpsf_Logo.png">
            <a:extLst>
              <a:ext uri="{FF2B5EF4-FFF2-40B4-BE49-F238E27FC236}">
                <a16:creationId xmlns:a16="http://schemas.microsoft.com/office/drawing/2014/main" id="{751361F1-1A1F-CC46-9696-102D94DAFA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763" y="5321300"/>
            <a:ext cx="151765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C:\Users\jutamas\Desktop\logo eng 3 JPG.jpg">
            <a:extLst>
              <a:ext uri="{FF2B5EF4-FFF2-40B4-BE49-F238E27FC236}">
                <a16:creationId xmlns:a16="http://schemas.microsoft.com/office/drawing/2014/main" id="{05022C7F-4F33-F444-A0BF-A3EB56439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515" y="-15340"/>
            <a:ext cx="1195512" cy="10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3482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24941C9-56EA-AB44-8617-808A907CE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6863" y="1138238"/>
            <a:ext cx="5497512" cy="935037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Level 2 – </a:t>
            </a:r>
            <a:r>
              <a:rPr lang="en-US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Professional teacher 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2772F507-FFAF-9340-8138-3F2FB0F3E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9263" y="2054225"/>
            <a:ext cx="8397875" cy="4429125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thaiDist" eaLnBrk="1" hangingPunct="1">
              <a:defRPr/>
            </a:pPr>
            <a:r>
              <a:rPr lang="en-US" sz="2400" b="1" spc="-30" dirty="0">
                <a:solidFill>
                  <a:srgbClr val="0070C0"/>
                </a:solidFill>
                <a:latin typeface="Angsana New" pitchFamily="18" charset="-34"/>
                <a:cs typeface="Angsana New" pitchFamily="18" charset="-34"/>
              </a:rPr>
              <a:t>A Level 2 academic will undertake </a:t>
            </a:r>
            <a:r>
              <a:rPr lang="en-US" sz="2400" b="1" spc="-30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independent</a:t>
            </a:r>
            <a:r>
              <a:rPr lang="en-US" sz="2400" b="1" spc="-30" dirty="0">
                <a:solidFill>
                  <a:srgbClr val="0070C0"/>
                </a:solidFill>
                <a:latin typeface="Angsana New" pitchFamily="18" charset="-34"/>
                <a:cs typeface="Angsana New" pitchFamily="18" charset="-34"/>
              </a:rPr>
              <a:t> teaching and research in his or her discipline or related area, make an independent contribution through professional practice and expertise and </a:t>
            </a:r>
            <a:r>
              <a:rPr lang="en-US" sz="2400" b="1" spc="-30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co-ordinate and/or lead</a:t>
            </a:r>
            <a:r>
              <a:rPr lang="en-US" sz="2400" b="1" spc="-30" dirty="0">
                <a:solidFill>
                  <a:srgbClr val="0070C0"/>
                </a:solidFill>
                <a:latin typeface="Angsana New" pitchFamily="18" charset="-34"/>
                <a:cs typeface="Angsana New" pitchFamily="18" charset="-34"/>
              </a:rPr>
              <a:t> the activities of other staff, as appropriate to the discipline.</a:t>
            </a:r>
          </a:p>
          <a:p>
            <a:pPr algn="thaiDist" eaLnBrk="1" hangingPunct="1">
              <a:buFont typeface="Arial" panose="020B0604020202020204" pitchFamily="34" charset="0"/>
              <a:buNone/>
              <a:defRPr/>
            </a:pPr>
            <a:endParaRPr lang="en-US" sz="2400" b="1" spc="-30" dirty="0">
              <a:solidFill>
                <a:schemeClr val="accent6">
                  <a:lumMod val="40000"/>
                  <a:lumOff val="60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pPr algn="thaiDist" eaLnBrk="1" hangingPunct="1">
              <a:defRPr/>
            </a:pPr>
            <a:r>
              <a:rPr lang="en-US" sz="2400" b="1" spc="-30" dirty="0">
                <a:solidFill>
                  <a:schemeClr val="accent6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A Level 2 academic will normally contribute to teaching </a:t>
            </a:r>
            <a:r>
              <a:rPr lang="en-US" sz="2400" b="1" spc="-30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at undergraduate and postgraduate </a:t>
            </a:r>
            <a:r>
              <a:rPr lang="en-US" sz="2400" b="1" spc="-30" dirty="0">
                <a:solidFill>
                  <a:schemeClr val="accent6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level, </a:t>
            </a:r>
            <a:r>
              <a:rPr lang="en-US" sz="2400" b="1" spc="-30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engage </a:t>
            </a:r>
            <a:r>
              <a:rPr lang="en-US" sz="2400" b="1" spc="-30" dirty="0">
                <a:solidFill>
                  <a:schemeClr val="accent6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in independent scholarship and/or research and/or professional activities appropriate to his or her profession or discipline, perform the full academic responsibilities and normally undertake administration primarily relating to his or her activities </a:t>
            </a:r>
            <a:r>
              <a:rPr lang="en-US" sz="2400" b="1" spc="-30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at the department or institution</a:t>
            </a:r>
            <a:r>
              <a:rPr lang="en-US" sz="2400" b="1" spc="-30" dirty="0">
                <a:solidFill>
                  <a:schemeClr val="accent6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.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6083" name="รูปภาพ 3" descr="psu_tpsf_Logo.png">
            <a:extLst>
              <a:ext uri="{FF2B5EF4-FFF2-40B4-BE49-F238E27FC236}">
                <a16:creationId xmlns:a16="http://schemas.microsoft.com/office/drawing/2014/main" id="{59D89A80-83B7-1348-B11D-CC706A7DA8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950" y="527050"/>
            <a:ext cx="151765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jutamas\Desktop\logo eng 3 JPG.jpg">
            <a:extLst>
              <a:ext uri="{FF2B5EF4-FFF2-40B4-BE49-F238E27FC236}">
                <a16:creationId xmlns:a16="http://schemas.microsoft.com/office/drawing/2014/main" id="{D0AB244D-BEE5-854C-BF4B-7FB3608E1A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7950"/>
            <a:ext cx="1195512" cy="10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6989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>
            <a:extLst>
              <a:ext uri="{FF2B5EF4-FFF2-40B4-BE49-F238E27FC236}">
                <a16:creationId xmlns:a16="http://schemas.microsoft.com/office/drawing/2014/main" id="{2AFEA178-B4B9-4A49-B0CE-DD60C1293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700" y="222250"/>
            <a:ext cx="6718300" cy="15271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7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7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</a:br>
            <a:r>
              <a:rPr lang="en-US" sz="27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7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</a:br>
            <a:r>
              <a:rPr lang="en-US" sz="27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7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FFFF66"/>
                </a:solidFill>
              </a:rPr>
              <a:t/>
            </a:r>
            <a:br>
              <a:rPr lang="en-US" dirty="0">
                <a:solidFill>
                  <a:srgbClr val="FFFF66"/>
                </a:solidFill>
              </a:rPr>
            </a:br>
            <a:endParaRPr lang="en-US" dirty="0">
              <a:solidFill>
                <a:srgbClr val="FFFF66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65A9B8-B2D2-A141-8808-763183661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919" y="2224088"/>
            <a:ext cx="8551862" cy="442912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thaiDist" eaLnBrk="1" hangingPunct="1">
              <a:defRPr/>
            </a:pPr>
            <a:r>
              <a:rPr lang="en-US" sz="24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A Level 3 academic will make a </a:t>
            </a:r>
            <a:r>
              <a:rPr lang="en-US" sz="2400" b="1" dirty="0">
                <a:solidFill>
                  <a:srgbClr val="7030A0"/>
                </a:solidFill>
                <a:latin typeface="Angsana New" pitchFamily="18" charset="-34"/>
                <a:cs typeface="Angsana New" pitchFamily="18" charset="-34"/>
              </a:rPr>
              <a:t>significant contribution </a:t>
            </a:r>
            <a:r>
              <a:rPr lang="en-US" sz="24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to the discipline </a:t>
            </a:r>
            <a:r>
              <a:rPr lang="en-US" sz="2400" b="1" dirty="0">
                <a:solidFill>
                  <a:srgbClr val="7030A0"/>
                </a:solidFill>
                <a:latin typeface="Angsana New" pitchFamily="18" charset="-34"/>
                <a:cs typeface="Angsana New" pitchFamily="18" charset="-34"/>
              </a:rPr>
              <a:t>at the institutional or national level</a:t>
            </a:r>
            <a:r>
              <a:rPr lang="en-US" sz="24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. In research and/or scholarship and/or teaching he or she will make </a:t>
            </a:r>
            <a:r>
              <a:rPr lang="en-US" sz="2400" b="1" dirty="0">
                <a:solidFill>
                  <a:srgbClr val="7030A0"/>
                </a:solidFill>
                <a:latin typeface="Angsana New" pitchFamily="18" charset="-34"/>
                <a:cs typeface="Angsana New" pitchFamily="18" charset="-34"/>
              </a:rPr>
              <a:t>original contributions, which expand knowledge </a:t>
            </a:r>
            <a:r>
              <a:rPr lang="en-US" sz="24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or practice in his or her discipline.</a:t>
            </a:r>
          </a:p>
          <a:p>
            <a:pPr algn="thaiDist" eaLnBrk="1" hangingPunct="1">
              <a:defRPr/>
            </a:pPr>
            <a:endParaRPr lang="en-US" sz="2400" b="1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 algn="thaiDist" eaLnBrk="1" hangingPunct="1">
              <a:defRPr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A Level 3 academic will normally make a </a:t>
            </a:r>
            <a:r>
              <a:rPr lang="en-US" sz="2400" b="1" dirty="0">
                <a:solidFill>
                  <a:srgbClr val="7030A0"/>
                </a:solidFill>
                <a:latin typeface="Angsana New" pitchFamily="18" charset="-34"/>
                <a:cs typeface="Angsana New" pitchFamily="18" charset="-34"/>
              </a:rPr>
              <a:t>significant contribution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to research and/or scholarship and/or teaching and administration activities of an organizational unit or an interdisciplinary area at undergraduate and postgraduate level. He or she will normally play a major role or provide a </a:t>
            </a:r>
            <a:r>
              <a:rPr lang="en-US" sz="2400" b="1" dirty="0">
                <a:solidFill>
                  <a:srgbClr val="7030A0"/>
                </a:solidFill>
                <a:latin typeface="Angsana New" pitchFamily="18" charset="-34"/>
                <a:cs typeface="Angsana New" pitchFamily="18" charset="-34"/>
              </a:rPr>
              <a:t>significant degree of leadership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in scholarly, research and/or professional activities relevant to the profession, discipline and/or community and may be required to perform the full academic responsibilities of and related administration of the institution.</a:t>
            </a:r>
          </a:p>
        </p:txBody>
      </p:sp>
      <p:sp>
        <p:nvSpPr>
          <p:cNvPr id="47107" name="TextBox 4">
            <a:extLst>
              <a:ext uri="{FF2B5EF4-FFF2-40B4-BE49-F238E27FC236}">
                <a16:creationId xmlns:a16="http://schemas.microsoft.com/office/drawing/2014/main" id="{7EF33F15-ACD4-914F-89D0-C3F663DA1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23" y="1444625"/>
            <a:ext cx="34740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thaiDist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Level 3 – </a:t>
            </a:r>
            <a:r>
              <a:rPr lang="en-US" altLang="en-US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Scholarly teacher</a:t>
            </a:r>
          </a:p>
        </p:txBody>
      </p:sp>
      <p:sp>
        <p:nvSpPr>
          <p:cNvPr id="47108" name="TextBox 8">
            <a:extLst>
              <a:ext uri="{FF2B5EF4-FFF2-40B4-BE49-F238E27FC236}">
                <a16:creationId xmlns:a16="http://schemas.microsoft.com/office/drawing/2014/main" id="{A29C158F-636D-5E4A-BE16-A8B6B92BA704}"/>
              </a:ext>
            </a:extLst>
          </p:cNvPr>
          <p:cNvSpPr txBox="1">
            <a:spLocks noChangeArrowheads="1"/>
          </p:cNvSpPr>
          <p:nvPr/>
        </p:nvSpPr>
        <p:spPr bwMode="auto">
          <a:xfrm rot="1024194">
            <a:off x="6580188" y="1054100"/>
            <a:ext cx="184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>
              <a:solidFill>
                <a:srgbClr val="E391D1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3C4E4B-B503-8F4E-960D-EC20D77D6825}"/>
              </a:ext>
            </a:extLst>
          </p:cNvPr>
          <p:cNvSpPr txBox="1"/>
          <p:nvPr/>
        </p:nvSpPr>
        <p:spPr>
          <a:xfrm rot="20953048">
            <a:off x="7418388" y="700088"/>
            <a:ext cx="185737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7110" name="รูปภาพ 3" descr="psu_tpsf_Logo.png">
            <a:extLst>
              <a:ext uri="{FF2B5EF4-FFF2-40B4-BE49-F238E27FC236}">
                <a16:creationId xmlns:a16="http://schemas.microsoft.com/office/drawing/2014/main" id="{0B7AB45B-3360-0A47-A410-A2EA9C28F7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115" y="5334809"/>
            <a:ext cx="1485666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C:\Users\jutamas\Desktop\logo eng 3 JPG.jpg">
            <a:extLst>
              <a:ext uri="{FF2B5EF4-FFF2-40B4-BE49-F238E27FC236}">
                <a16:creationId xmlns:a16="http://schemas.microsoft.com/office/drawing/2014/main" id="{91F6C825-CFDE-D04E-9702-5CD078216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7950"/>
            <a:ext cx="1195512" cy="10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4761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390C75-0FE6-4E47-B592-2B6802D91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263" y="2054225"/>
            <a:ext cx="8551862" cy="442912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thaiDist">
              <a:defRPr/>
            </a:pPr>
            <a:r>
              <a:rPr lang="en-US" sz="24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A Level 4 academic will normally make an </a:t>
            </a:r>
            <a:r>
              <a:rPr lang="en-US" sz="2400" b="1" dirty="0">
                <a:solidFill>
                  <a:schemeClr val="accent2"/>
                </a:solidFill>
                <a:latin typeface="Angsana New" pitchFamily="18" charset="-34"/>
                <a:cs typeface="Angsana New" pitchFamily="18" charset="-34"/>
              </a:rPr>
              <a:t>outstanding contribution or provide leadership </a:t>
            </a:r>
            <a:r>
              <a:rPr lang="en-US" sz="24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to scholarship and/or teaching, administration activities and policy development in the academic discipline </a:t>
            </a:r>
            <a:r>
              <a:rPr lang="en-US" sz="2400" b="1" dirty="0">
                <a:solidFill>
                  <a:schemeClr val="accent2"/>
                </a:solidFill>
                <a:latin typeface="Angsana New" pitchFamily="18" charset="-34"/>
                <a:cs typeface="Angsana New" pitchFamily="18" charset="-34"/>
              </a:rPr>
              <a:t>within an organizational unit, interdisciplinary area</a:t>
            </a:r>
            <a:r>
              <a:rPr lang="en-US" sz="24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, the institution and within the community or professional organization.</a:t>
            </a:r>
          </a:p>
          <a:p>
            <a:pPr algn="thaiDist">
              <a:defRPr/>
            </a:pPr>
            <a:endParaRPr lang="en-US" sz="2400" b="1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 algn="thaiDist"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A Level 4 academic will make an outstanding contribution to the governance and collegial life inside and </a:t>
            </a:r>
            <a:r>
              <a:rPr lang="en-US" sz="2400" b="1" dirty="0">
                <a:solidFill>
                  <a:schemeClr val="accent2"/>
                </a:solidFill>
                <a:latin typeface="Angsana New" pitchFamily="18" charset="-34"/>
                <a:cs typeface="Angsana New" pitchFamily="18" charset="-34"/>
              </a:rPr>
              <a:t>outside of the institution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 and will have </a:t>
            </a:r>
            <a:r>
              <a:rPr lang="en-US" sz="2400" b="1" dirty="0">
                <a:solidFill>
                  <a:schemeClr val="accent2"/>
                </a:solidFill>
                <a:latin typeface="Angsana New" pitchFamily="18" charset="-34"/>
                <a:cs typeface="Angsana New" pitchFamily="18" charset="-34"/>
              </a:rPr>
              <a:t>attained recognition at a national or international level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in his or her discipline. He or she will make </a:t>
            </a:r>
            <a:r>
              <a:rPr lang="en-US" sz="2400" b="1" dirty="0">
                <a:solidFill>
                  <a:schemeClr val="accent2"/>
                </a:solidFill>
                <a:latin typeface="Angsana New" pitchFamily="18" charset="-34"/>
                <a:cs typeface="Angsana New" pitchFamily="18" charset="-34"/>
              </a:rPr>
              <a:t>original and innovative contributions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to the advancement of scholarship, research and teaching in his or her discipline. He or she will make a commensurate contribution to the work of the institution.</a:t>
            </a:r>
          </a:p>
        </p:txBody>
      </p:sp>
      <p:sp>
        <p:nvSpPr>
          <p:cNvPr id="21508" name="TextBox 4">
            <a:extLst>
              <a:ext uri="{FF2B5EF4-FFF2-40B4-BE49-F238E27FC236}">
                <a16:creationId xmlns:a16="http://schemas.microsoft.com/office/drawing/2014/main" id="{A4783507-29D3-BE41-91A6-F04110465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463" y="1444625"/>
            <a:ext cx="5803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 eaLnBrk="1" hangingPunct="1">
              <a:defRPr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Level 4 –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Masterly teacher</a:t>
            </a:r>
          </a:p>
        </p:txBody>
      </p:sp>
      <p:sp>
        <p:nvSpPr>
          <p:cNvPr id="48132" name="TextBox 8">
            <a:extLst>
              <a:ext uri="{FF2B5EF4-FFF2-40B4-BE49-F238E27FC236}">
                <a16:creationId xmlns:a16="http://schemas.microsoft.com/office/drawing/2014/main" id="{7DAA4B54-A188-E241-AEDC-58D5C14E9AAF}"/>
              </a:ext>
            </a:extLst>
          </p:cNvPr>
          <p:cNvSpPr txBox="1">
            <a:spLocks noChangeArrowheads="1"/>
          </p:cNvSpPr>
          <p:nvPr/>
        </p:nvSpPr>
        <p:spPr bwMode="auto">
          <a:xfrm rot="1024194">
            <a:off x="6580188" y="1054100"/>
            <a:ext cx="184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>
              <a:solidFill>
                <a:srgbClr val="E391D1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89924F-61E5-744A-8DF9-5F94A35EC9A1}"/>
              </a:ext>
            </a:extLst>
          </p:cNvPr>
          <p:cNvSpPr txBox="1"/>
          <p:nvPr/>
        </p:nvSpPr>
        <p:spPr>
          <a:xfrm rot="20953048">
            <a:off x="7418388" y="700088"/>
            <a:ext cx="185737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8134" name="รูปภาพ 3" descr="psu_tpsf_Logo.png">
            <a:extLst>
              <a:ext uri="{FF2B5EF4-FFF2-40B4-BE49-F238E27FC236}">
                <a16:creationId xmlns:a16="http://schemas.microsoft.com/office/drawing/2014/main" id="{ECC15343-A0C3-3142-9584-0F54B5127D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946650"/>
            <a:ext cx="1519237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C:\Users\jutamas\Desktop\logo eng 3 JPG.jpg">
            <a:extLst>
              <a:ext uri="{FF2B5EF4-FFF2-40B4-BE49-F238E27FC236}">
                <a16:creationId xmlns:a16="http://schemas.microsoft.com/office/drawing/2014/main" id="{1EC7A7BE-1D01-064A-90AE-CFA82E059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7950"/>
            <a:ext cx="1195512" cy="10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27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0" y="2636912"/>
            <a:ext cx="6876256" cy="1224136"/>
          </a:xfrm>
          <a:solidFill>
            <a:schemeClr val="bg2"/>
          </a:solidFill>
        </p:spPr>
        <p:txBody>
          <a:bodyPr>
            <a:normAutofit/>
          </a:bodyPr>
          <a:lstStyle/>
          <a:p>
            <a:pPr lvl="1" eaLnBrk="1" hangingPunct="1"/>
            <a:r>
              <a:rPr lang="th-TH" altLang="en-US" b="1" dirty="0">
                <a:latin typeface="Angsana New" charset="0"/>
                <a:cs typeface="Angsana New" charset="0"/>
              </a:rPr>
              <a:t>บัณฑิตมีความ</a:t>
            </a:r>
            <a:r>
              <a:rPr lang="th-TH" altLang="en-US" b="1" dirty="0">
                <a:solidFill>
                  <a:schemeClr val="accent4">
                    <a:lumMod val="75000"/>
                  </a:schemeClr>
                </a:solidFill>
                <a:latin typeface="Angsana New" charset="0"/>
                <a:cs typeface="Angsana New" charset="0"/>
              </a:rPr>
              <a:t>เข้มแข็งทางวิชาการ </a:t>
            </a:r>
            <a:r>
              <a:rPr lang="th-TH" altLang="en-US" b="1" dirty="0">
                <a:latin typeface="Angsana New" charset="0"/>
                <a:cs typeface="Angsana New" charset="0"/>
              </a:rPr>
              <a:t>มีทักษะของ</a:t>
            </a:r>
            <a:r>
              <a:rPr lang="th-TH" altLang="en-US" b="1" dirty="0">
                <a:solidFill>
                  <a:schemeClr val="accent4">
                    <a:lumMod val="75000"/>
                  </a:schemeClr>
                </a:solidFill>
                <a:latin typeface="Angsana New" charset="0"/>
                <a:cs typeface="Angsana New" charset="0"/>
              </a:rPr>
              <a:t>พลเมืองโลก</a:t>
            </a:r>
            <a:r>
              <a:rPr lang="th-TH" altLang="en-US" b="1" dirty="0">
                <a:latin typeface="Angsana New" charset="0"/>
                <a:cs typeface="Angsana New" charset="0"/>
              </a:rPr>
              <a:t>ใน</a:t>
            </a:r>
            <a:r>
              <a:rPr lang="th-TH" altLang="en-US" b="1" dirty="0">
                <a:solidFill>
                  <a:srgbClr val="630D26"/>
                </a:solidFill>
                <a:latin typeface="Angsana New" charset="0"/>
                <a:cs typeface="Angsana New" charset="0"/>
              </a:rPr>
              <a:t>ศตวรรษที่ 21</a:t>
            </a:r>
            <a:endParaRPr lang="en-US" altLang="en-US" b="1" dirty="0">
              <a:solidFill>
                <a:srgbClr val="630D26"/>
              </a:solidFill>
              <a:latin typeface="Angsana New" charset="0"/>
              <a:cs typeface="Angsana New" charset="0"/>
            </a:endParaRPr>
          </a:p>
          <a:p>
            <a:pPr lvl="1" eaLnBrk="1" hangingPunct="1"/>
            <a:r>
              <a:rPr lang="th-TH" altLang="en-US" b="1" dirty="0">
                <a:solidFill>
                  <a:srgbClr val="630D26"/>
                </a:solidFill>
                <a:latin typeface="Angsana New" charset="0"/>
                <a:cs typeface="Angsana New" charset="0"/>
              </a:rPr>
              <a:t> </a:t>
            </a:r>
            <a:r>
              <a:rPr lang="th-TH" altLang="en-US" b="1" dirty="0">
                <a:latin typeface="Angsana New" charset="0"/>
                <a:cs typeface="Angsana New" charset="0"/>
              </a:rPr>
              <a:t>สามารถเข้าสู่</a:t>
            </a:r>
            <a:r>
              <a:rPr lang="th-TH" altLang="en-US" b="1" dirty="0">
                <a:solidFill>
                  <a:schemeClr val="accent4">
                    <a:lumMod val="75000"/>
                  </a:schemeClr>
                </a:solidFill>
                <a:latin typeface="Angsana New" charset="0"/>
                <a:cs typeface="Angsana New" charset="0"/>
              </a:rPr>
              <a:t>ตลาดงานสากล </a:t>
            </a:r>
            <a:r>
              <a:rPr lang="th-TH" altLang="en-US" b="1" dirty="0">
                <a:solidFill>
                  <a:srgbClr val="630D26"/>
                </a:solidFill>
                <a:latin typeface="Angsana New" charset="0"/>
                <a:cs typeface="Angsana New" charset="0"/>
              </a:rPr>
              <a:t>สร้างงานเอง</a:t>
            </a:r>
            <a:r>
              <a:rPr lang="th-TH" altLang="en-US" b="1" dirty="0">
                <a:latin typeface="Angsana New" charset="0"/>
                <a:cs typeface="Angsana New" charset="0"/>
              </a:rPr>
              <a:t>ได้ สร้างสรร</a:t>
            </a:r>
            <a:r>
              <a:rPr lang="th-TH" altLang="en-US" b="1" dirty="0">
                <a:solidFill>
                  <a:srgbClr val="630D26"/>
                </a:solidFill>
                <a:latin typeface="Angsana New" charset="0"/>
                <a:cs typeface="Angsana New" charset="0"/>
              </a:rPr>
              <a:t>นวัตกรรม </a:t>
            </a:r>
            <a:r>
              <a:rPr lang="th-TH" altLang="en-US" b="1" dirty="0">
                <a:solidFill>
                  <a:schemeClr val="bg1">
                    <a:lumMod val="95000"/>
                  </a:schemeClr>
                </a:solidFill>
                <a:latin typeface="Angsana New" charset="0"/>
                <a:cs typeface="Angsana New" charset="0"/>
              </a:rPr>
              <a:t>ตามนโยบาย </a:t>
            </a:r>
            <a:r>
              <a:rPr lang="en-US" altLang="en-US" b="1" dirty="0">
                <a:solidFill>
                  <a:schemeClr val="bg1">
                    <a:lumMod val="95000"/>
                  </a:schemeClr>
                </a:solidFill>
                <a:latin typeface="Angsana New" charset="0"/>
                <a:cs typeface="Angsana New" charset="0"/>
              </a:rPr>
              <a:t>Thailand 4.0</a:t>
            </a:r>
          </a:p>
          <a:p>
            <a:pPr lvl="1" eaLnBrk="1" hangingPunct="1"/>
            <a:endParaRPr lang="en-US" altLang="en-US" sz="2400" b="1" dirty="0">
              <a:solidFill>
                <a:srgbClr val="E5F4E0"/>
              </a:solidFill>
              <a:latin typeface="Angsana New" charset="0"/>
              <a:cs typeface="Angsana New" charset="0"/>
            </a:endParaRPr>
          </a:p>
          <a:p>
            <a:pPr lvl="1" eaLnBrk="1" hangingPunct="1"/>
            <a:endParaRPr lang="en-US" altLang="en-US" sz="2400" b="1" dirty="0">
              <a:solidFill>
                <a:srgbClr val="E5F4E0"/>
              </a:solidFill>
              <a:latin typeface="Angsana New" charset="0"/>
              <a:cs typeface="Angsana New" charset="0"/>
            </a:endParaRPr>
          </a:p>
          <a:p>
            <a:pPr lvl="1" eaLnBrk="1" hangingPunct="1"/>
            <a:endParaRPr lang="en-US" altLang="en-US" sz="2400" b="1" dirty="0">
              <a:solidFill>
                <a:srgbClr val="E5F4E0"/>
              </a:solidFill>
              <a:latin typeface="Angsana New" charset="0"/>
              <a:cs typeface="Angsana New" charset="0"/>
            </a:endParaRPr>
          </a:p>
          <a:p>
            <a:pPr lvl="1" eaLnBrk="1" hangingPunct="1"/>
            <a:endParaRPr lang="en-US" altLang="en-US" sz="2400" b="1" dirty="0">
              <a:solidFill>
                <a:srgbClr val="E5F4E0"/>
              </a:solidFill>
              <a:latin typeface="Angsana New" charset="0"/>
              <a:cs typeface="Angsana New" charset="0"/>
            </a:endParaRPr>
          </a:p>
          <a:p>
            <a:pPr lvl="1" eaLnBrk="1" hangingPunct="1"/>
            <a:endParaRPr lang="en-US" altLang="en-US" sz="2400" b="1" dirty="0">
              <a:solidFill>
                <a:srgbClr val="E5F4E0"/>
              </a:solidFill>
              <a:latin typeface="Angsana New" charset="0"/>
              <a:cs typeface="Angsana New" charset="0"/>
            </a:endParaRPr>
          </a:p>
          <a:p>
            <a:pPr lvl="1" eaLnBrk="1" hangingPunct="1"/>
            <a:endParaRPr lang="en-US" altLang="en-US" sz="2400" b="1" dirty="0">
              <a:solidFill>
                <a:srgbClr val="E5F4E0"/>
              </a:solidFill>
              <a:latin typeface="Angsana New" charset="0"/>
              <a:cs typeface="Angsana New" charset="0"/>
            </a:endParaRPr>
          </a:p>
          <a:p>
            <a:pPr lvl="1" eaLnBrk="1" hangingPunct="1"/>
            <a:endParaRPr lang="th-TH" altLang="en-US" sz="2400" b="1" dirty="0">
              <a:solidFill>
                <a:srgbClr val="E5F4E0"/>
              </a:solidFill>
              <a:latin typeface="Angsana New" charset="0"/>
              <a:cs typeface="Angsana New" charset="0"/>
            </a:endParaRPr>
          </a:p>
          <a:p>
            <a:pPr marR="0" eaLnBrk="1" hangingPunct="1"/>
            <a:endParaRPr lang="en-US" altLang="en-US" sz="2400" dirty="0"/>
          </a:p>
        </p:txBody>
      </p:sp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1547813" y="1484313"/>
            <a:ext cx="14430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h-TH" altLang="th-TH" sz="4000" b="1" dirty="0">
                <a:solidFill>
                  <a:srgbClr val="7030A0"/>
                </a:solidFill>
                <a:latin typeface="Angsana New" charset="0"/>
                <a:cs typeface="Angsana New" charset="0"/>
              </a:rPr>
              <a:t>เป้าหมาย</a:t>
            </a:r>
            <a:endParaRPr lang="en-US" altLang="th-TH" sz="4000" b="1" dirty="0">
              <a:solidFill>
                <a:srgbClr val="7030A0"/>
              </a:solidFill>
              <a:latin typeface="Angsana New" charset="0"/>
              <a:cs typeface="Angsana New" charset="0"/>
            </a:endParaRPr>
          </a:p>
        </p:txBody>
      </p:sp>
      <p:pic>
        <p:nvPicPr>
          <p:cNvPr id="9220" name="Picture 5" descr="C:\Users\jutamas\Desktop\logo eng 3 JP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440" y="0"/>
            <a:ext cx="122396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B70DCE3-23BF-FE43-A616-B80B8412B97C}"/>
              </a:ext>
            </a:extLst>
          </p:cNvPr>
          <p:cNvSpPr txBox="1"/>
          <p:nvPr/>
        </p:nvSpPr>
        <p:spPr>
          <a:xfrm>
            <a:off x="683568" y="4005064"/>
            <a:ext cx="576512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altLang="en-US" sz="2400" b="1" dirty="0">
                <a:solidFill>
                  <a:srgbClr val="FFC000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บัณฑิตมาตรฐานสากล</a:t>
            </a:r>
            <a:r>
              <a:rPr lang="en-US" altLang="en-US" sz="2400" b="1" dirty="0">
                <a:solidFill>
                  <a:srgbClr val="FFC000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 :</a:t>
            </a:r>
            <a:r>
              <a:rPr lang="en-US" altLang="en-US" sz="2400" b="1" dirty="0">
                <a:solidFill>
                  <a:srgbClr val="FFFFFF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 </a:t>
            </a:r>
            <a:r>
              <a:rPr lang="en-US" altLang="en-US" sz="2000" b="1" dirty="0">
                <a:solidFill>
                  <a:srgbClr val="FFFFFF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 </a:t>
            </a:r>
            <a:r>
              <a:rPr lang="en-US" altLang="en-US" sz="4000" b="1" i="1" dirty="0">
                <a:solidFill>
                  <a:srgbClr val="7030A0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I-</a:t>
            </a:r>
            <a:r>
              <a:rPr lang="en-US" altLang="en-US" sz="4000" b="1" i="1" dirty="0" err="1">
                <a:solidFill>
                  <a:srgbClr val="7030A0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WiSe</a:t>
            </a:r>
            <a:r>
              <a:rPr lang="th-TH" altLang="en-US" sz="4000" b="1" dirty="0">
                <a:solidFill>
                  <a:srgbClr val="FFC000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 </a:t>
            </a:r>
            <a:r>
              <a:rPr lang="en-US" altLang="en-US" sz="4000" b="1" dirty="0">
                <a:solidFill>
                  <a:srgbClr val="FFC000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 </a:t>
            </a:r>
          </a:p>
          <a:p>
            <a:r>
              <a:rPr lang="th-TH" altLang="en-US" sz="1900" b="1" dirty="0">
                <a:solidFill>
                  <a:srgbClr val="FFFFFF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ซื่อสัตย์ สุจริต  </a:t>
            </a:r>
            <a:r>
              <a:rPr lang="en-US" altLang="en-US" sz="1900" b="1" dirty="0">
                <a:solidFill>
                  <a:srgbClr val="FFFFFF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(</a:t>
            </a:r>
            <a:r>
              <a:rPr lang="en-US" altLang="en-US" sz="1900" b="1" i="1" dirty="0">
                <a:solidFill>
                  <a:srgbClr val="7030A0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I</a:t>
            </a:r>
            <a:r>
              <a:rPr lang="en-US" altLang="en-US" sz="1900" b="1" dirty="0">
                <a:solidFill>
                  <a:schemeClr val="bg1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ntegrity</a:t>
            </a:r>
            <a:r>
              <a:rPr lang="en-US" altLang="en-US" sz="1900" b="1" dirty="0">
                <a:solidFill>
                  <a:srgbClr val="FFFFFF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)  </a:t>
            </a:r>
            <a:r>
              <a:rPr lang="th-TH" altLang="en-US" sz="1900" b="1" dirty="0">
                <a:solidFill>
                  <a:srgbClr val="FFFFF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ใฝ่ปัญญา </a:t>
            </a:r>
            <a:r>
              <a:rPr lang="en-US" altLang="en-US" sz="1900" b="1" dirty="0">
                <a:solidFill>
                  <a:srgbClr val="FFFFFF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(</a:t>
            </a:r>
            <a:r>
              <a:rPr lang="en-US" altLang="en-US" sz="1900" b="1" i="1" dirty="0">
                <a:solidFill>
                  <a:srgbClr val="7030A0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Wi</a:t>
            </a:r>
            <a:r>
              <a:rPr lang="en-US" altLang="en-US" sz="1900" b="1" dirty="0">
                <a:solidFill>
                  <a:srgbClr val="FFFFFF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sdom) </a:t>
            </a:r>
            <a:r>
              <a:rPr lang="th-TH" altLang="en-US" sz="1900" b="1" dirty="0">
                <a:solidFill>
                  <a:srgbClr val="FFFFF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จิตสาธารณะ </a:t>
            </a:r>
            <a:r>
              <a:rPr lang="en-US" altLang="en-US" sz="1900" b="1" dirty="0">
                <a:solidFill>
                  <a:srgbClr val="FFFFFF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(</a:t>
            </a:r>
            <a:r>
              <a:rPr lang="en-US" altLang="en-US" sz="1900" b="1" i="1" dirty="0">
                <a:solidFill>
                  <a:srgbClr val="7030A0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S</a:t>
            </a:r>
            <a:r>
              <a:rPr lang="en-US" altLang="en-US" sz="1900" b="1" dirty="0">
                <a:solidFill>
                  <a:srgbClr val="FFFFFF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ocial </a:t>
            </a:r>
            <a:r>
              <a:rPr lang="en-US" altLang="en-US" sz="1900" b="1" i="1" dirty="0">
                <a:solidFill>
                  <a:srgbClr val="7030A0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e</a:t>
            </a:r>
            <a:r>
              <a:rPr lang="en-US" altLang="en-US" sz="1900" b="1" dirty="0">
                <a:solidFill>
                  <a:srgbClr val="FFFFFF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ngagement)</a:t>
            </a:r>
            <a:endParaRPr lang="en-US" altLang="en-US" sz="1900" b="1" dirty="0">
              <a:solidFill>
                <a:srgbClr val="FFC000"/>
              </a:solidFill>
              <a:latin typeface="Angsana New" panose="02020603050405020304" pitchFamily="18" charset="-34"/>
              <a:ea typeface="Arial Unicode MS" charset="0"/>
              <a:cs typeface="Angsana New" panose="02020603050405020304" pitchFamily="18" charset="-34"/>
            </a:endParaRPr>
          </a:p>
          <a:p>
            <a:endParaRPr lang="en-US" altLang="en-US" sz="2400" b="1" dirty="0">
              <a:solidFill>
                <a:srgbClr val="FFC000"/>
              </a:solidFill>
              <a:latin typeface="Angsana New" panose="02020603050405020304" pitchFamily="18" charset="-34"/>
              <a:ea typeface="Arial Unicode MS" charset="0"/>
              <a:cs typeface="Angsana New" panose="02020603050405020304" pitchFamily="18" charset="-34"/>
            </a:endParaRPr>
          </a:p>
          <a:p>
            <a:r>
              <a:rPr lang="en-US" altLang="en-US" sz="1400" b="1" dirty="0">
                <a:solidFill>
                  <a:srgbClr val="FFFFFF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          </a:t>
            </a:r>
            <a:endParaRPr lang="th-TH" altLang="en-US" sz="1400" b="1" dirty="0">
              <a:solidFill>
                <a:srgbClr val="FFC000"/>
              </a:solidFill>
              <a:latin typeface="Angsana New" panose="02020603050405020304" pitchFamily="18" charset="-34"/>
              <a:ea typeface="Arial Unicode MS" charset="0"/>
              <a:cs typeface="Angsana New" panose="02020603050405020304" pitchFamily="18" charset="-34"/>
            </a:endParaRPr>
          </a:p>
          <a:p>
            <a:r>
              <a:rPr lang="th-TH" altLang="en-US" sz="1400" b="1" dirty="0">
                <a:solidFill>
                  <a:srgbClr val="FFC000"/>
                </a:solidFill>
                <a:latin typeface="Angsana New" panose="02020603050405020304" pitchFamily="18" charset="-34"/>
                <a:ea typeface="Arial Unicode MS" charset="0"/>
                <a:cs typeface="Angsana New" panose="02020603050405020304" pitchFamily="18" charset="-34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40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11"/>
          <p:cNvGrpSpPr/>
          <p:nvPr/>
        </p:nvGrpSpPr>
        <p:grpSpPr>
          <a:xfrm>
            <a:off x="0" y="55420"/>
            <a:ext cx="9144000" cy="1512168"/>
            <a:chOff x="0" y="0"/>
            <a:chExt cx="9144000" cy="1512168"/>
          </a:xfrm>
        </p:grpSpPr>
        <p:sp>
          <p:nvSpPr>
            <p:cNvPr id="11" name="แผนผังลำดับงาน: เทปเจาะรู 10"/>
            <p:cNvSpPr/>
            <p:nvPr/>
          </p:nvSpPr>
          <p:spPr>
            <a:xfrm>
              <a:off x="0" y="0"/>
              <a:ext cx="9144000" cy="1512168"/>
            </a:xfrm>
            <a:prstGeom prst="flowChartPunchedTap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5" name="รูปภาพ 4" descr="psu-tpsf_logo_text_h50.png"/>
            <p:cNvPicPr>
              <a:picLocks noChangeAspect="1"/>
            </p:cNvPicPr>
            <p:nvPr/>
          </p:nvPicPr>
          <p:blipFill>
            <a:blip r:embed="rId2" cstate="print">
              <a:lum bright="64000" contrast="31000"/>
            </a:blip>
            <a:stretch>
              <a:fillRect/>
            </a:stretch>
          </p:blipFill>
          <p:spPr>
            <a:xfrm>
              <a:off x="144016" y="332656"/>
              <a:ext cx="4427984" cy="1082842"/>
            </a:xfrm>
            <a:prstGeom prst="rect">
              <a:avLst/>
            </a:prstGeom>
          </p:spPr>
        </p:pic>
      </p:grp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13215"/>
              </p:ext>
            </p:extLst>
          </p:nvPr>
        </p:nvGraphicFramePr>
        <p:xfrm>
          <a:off x="827584" y="1844824"/>
          <a:ext cx="7704856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214">
                  <a:extLst>
                    <a:ext uri="{9D8B030D-6E8A-4147-A177-3AD203B41FA5}">
                      <a16:colId xmlns:a16="http://schemas.microsoft.com/office/drawing/2014/main" val="194322206"/>
                    </a:ext>
                  </a:extLst>
                </a:gridCol>
                <a:gridCol w="1964357">
                  <a:extLst>
                    <a:ext uri="{9D8B030D-6E8A-4147-A177-3AD203B41FA5}">
                      <a16:colId xmlns:a16="http://schemas.microsoft.com/office/drawing/2014/main" val="1632665896"/>
                    </a:ext>
                  </a:extLst>
                </a:gridCol>
                <a:gridCol w="1654045">
                  <a:extLst>
                    <a:ext uri="{9D8B030D-6E8A-4147-A177-3AD203B41FA5}">
                      <a16:colId xmlns:a16="http://schemas.microsoft.com/office/drawing/2014/main" val="166152799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411535845"/>
                    </a:ext>
                  </a:extLst>
                </a:gridCol>
              </a:tblGrid>
              <a:tr h="775909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lt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Fellow</a:t>
                      </a:r>
                    </a:p>
                    <a:p>
                      <a:r>
                        <a:rPr lang="en-US" sz="2000" b="1" i="0" u="none" strike="noStrike" kern="1200" baseline="0" dirty="0">
                          <a:solidFill>
                            <a:schemeClr val="lt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Teacher</a:t>
                      </a:r>
                      <a:endParaRPr lang="en-US" sz="20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lt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Professional</a:t>
                      </a:r>
                    </a:p>
                    <a:p>
                      <a:r>
                        <a:rPr lang="en-US" sz="2000" b="1" i="0" u="none" strike="noStrike" kern="1200" baseline="0" dirty="0">
                          <a:solidFill>
                            <a:schemeClr val="lt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Teacher</a:t>
                      </a:r>
                      <a:endParaRPr lang="en-US" sz="20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lt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Scholarly</a:t>
                      </a:r>
                    </a:p>
                    <a:p>
                      <a:r>
                        <a:rPr lang="en-US" sz="2000" b="1" i="0" u="none" strike="noStrike" kern="1200" baseline="0" dirty="0">
                          <a:solidFill>
                            <a:schemeClr val="lt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Teacher</a:t>
                      </a:r>
                      <a:endParaRPr lang="en-US" sz="20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lt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Masterly</a:t>
                      </a:r>
                    </a:p>
                    <a:p>
                      <a:r>
                        <a:rPr lang="en-US" sz="2000" b="1" i="0" u="none" strike="noStrike" kern="1200" baseline="0" dirty="0">
                          <a:solidFill>
                            <a:schemeClr val="lt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Teacher</a:t>
                      </a:r>
                      <a:endParaRPr lang="en-US" sz="20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290346"/>
                  </a:ext>
                </a:extLst>
              </a:tr>
              <a:tr h="3544571">
                <a:tc>
                  <a:txBody>
                    <a:bodyPr/>
                    <a:lstStyle/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Systematic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participation in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teaching related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professional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development</a:t>
                      </a:r>
                      <a:endParaRPr lang="en-US" sz="2000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Contribution and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participation in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professional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development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activities in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discipline, faculty,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university</a:t>
                      </a:r>
                      <a:endParaRPr lang="en-US" sz="2000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Evidence of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leadership and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contribution in the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provision of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professional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development of others</a:t>
                      </a:r>
                      <a:endParaRPr lang="en-US" sz="2000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A sustained and</a:t>
                      </a:r>
                      <a:r>
                        <a:rPr lang="th-TH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successful</a:t>
                      </a:r>
                      <a:r>
                        <a:rPr lang="th-TH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commitment to,</a:t>
                      </a:r>
                      <a:r>
                        <a:rPr lang="th-TH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and engagement</a:t>
                      </a:r>
                      <a:r>
                        <a:rPr lang="th-TH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in, continuing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professional</a:t>
                      </a:r>
                      <a:r>
                        <a:rPr lang="th-TH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development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related to</a:t>
                      </a:r>
                      <a:r>
                        <a:rPr lang="th-TH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academic,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institutional and/or</a:t>
                      </a:r>
                      <a:r>
                        <a:rPr lang="th-TH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other professional</a:t>
                      </a:r>
                      <a:r>
                        <a:rPr lang="th-TH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practice at</a:t>
                      </a:r>
                    </a:p>
                    <a:p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inter/national level</a:t>
                      </a:r>
                      <a:endParaRPr lang="en-US" sz="2000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502186"/>
                  </a:ext>
                </a:extLst>
              </a:tr>
            </a:tbl>
          </a:graphicData>
        </a:graphic>
      </p:graphicFrame>
      <p:pic>
        <p:nvPicPr>
          <p:cNvPr id="6" name="Picture 4" descr="C:\Users\jutamas\Desktop\logo eng 3 JPG.jpg">
            <a:extLst>
              <a:ext uri="{FF2B5EF4-FFF2-40B4-BE49-F238E27FC236}">
                <a16:creationId xmlns:a16="http://schemas.microsoft.com/office/drawing/2014/main" id="{494C7010-137B-7D4A-AE1A-AB4FF4525B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60648"/>
            <a:ext cx="1195512" cy="10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4">
            <a:extLst>
              <a:ext uri="{FF2B5EF4-FFF2-40B4-BE49-F238E27FC236}">
                <a16:creationId xmlns:a16="http://schemas.microsoft.com/office/drawing/2014/main" id="{2192D3C8-4105-3E46-B7E8-C4E809256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463" y="1444625"/>
            <a:ext cx="6718300" cy="5038725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thaiDist">
              <a:buFont typeface="Arial" panose="020B0604020202020204" pitchFamily="34" charset="0"/>
              <a:buNone/>
              <a:defRPr/>
            </a:pPr>
            <a:endParaRPr lang="th-TH" b="1" dirty="0">
              <a:solidFill>
                <a:srgbClr val="7030A0"/>
              </a:solidFill>
              <a:latin typeface="Angsana New" pitchFamily="18" charset="-34"/>
              <a:cs typeface="Angsana New" pitchFamily="18" charset="-34"/>
            </a:endParaRPr>
          </a:p>
          <a:p>
            <a:pPr algn="thaiDist">
              <a:buFont typeface="Arial" panose="020B0604020202020204" pitchFamily="34" charset="0"/>
              <a:buNone/>
              <a:defRPr/>
            </a:pPr>
            <a:endParaRPr lang="th-TH" b="1" dirty="0">
              <a:solidFill>
                <a:srgbClr val="7030A0"/>
              </a:solidFill>
              <a:latin typeface="Angsana New" pitchFamily="18" charset="-34"/>
              <a:cs typeface="Angsana New" pitchFamily="18" charset="-34"/>
            </a:endParaRPr>
          </a:p>
          <a:p>
            <a:pPr algn="thaiDist">
              <a:buFont typeface="Arial" panose="020B0604020202020204" pitchFamily="34" charset="0"/>
              <a:buNone/>
              <a:defRPr/>
            </a:pPr>
            <a:r>
              <a:rPr lang="th-TH" sz="2400" b="1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นำระบบ </a:t>
            </a:r>
            <a:r>
              <a:rPr lang="en-US" sz="2400" b="1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PSU-TPSF </a:t>
            </a:r>
            <a:r>
              <a:rPr lang="th-TH" sz="2400" b="1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สู่การปฏิบัติ </a:t>
            </a:r>
            <a:endParaRPr lang="en-US" sz="2400" b="1" dirty="0">
              <a:solidFill>
                <a:srgbClr val="C00000"/>
              </a:solidFill>
              <a:latin typeface="Angsana New" pitchFamily="18" charset="-34"/>
              <a:cs typeface="Angsana New" pitchFamily="18" charset="-34"/>
            </a:endParaRPr>
          </a:p>
          <a:p>
            <a:pPr algn="thaiDist">
              <a:buFont typeface="Arial" panose="020B0604020202020204" pitchFamily="34" charset="0"/>
              <a:buNone/>
              <a:defRPr/>
            </a:pPr>
            <a:endParaRPr lang="th-TH" b="1" dirty="0">
              <a:solidFill>
                <a:srgbClr val="7030A0"/>
              </a:solidFill>
              <a:latin typeface="Angsana New" pitchFamily="18" charset="-34"/>
              <a:cs typeface="Angsana New" pitchFamily="18" charset="-34"/>
            </a:endParaRPr>
          </a:p>
          <a:p>
            <a:pPr algn="thaiDist">
              <a:buFont typeface="Arial" panose="020B0604020202020204" pitchFamily="34" charset="0"/>
              <a:buNone/>
              <a:defRPr/>
            </a:pPr>
            <a:r>
              <a:rPr lang="th-TH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1.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นำระบบ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PSU-TPSF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ไปใช้ในการพัฒนาอาจารย์ ตั้งแต่ วันที่ 1 ตุลาคม 2558</a:t>
            </a:r>
          </a:p>
          <a:p>
            <a:pPr algn="thaiDist">
              <a:buFont typeface="Arial" panose="020B0604020202020204" pitchFamily="34" charset="0"/>
              <a:buNone/>
              <a:defRPr/>
            </a:pPr>
            <a:endParaRPr lang="th-TH" b="1" dirty="0">
              <a:latin typeface="Angsana New" pitchFamily="18" charset="-34"/>
              <a:cs typeface="Angsana New" pitchFamily="18" charset="-34"/>
            </a:endParaRPr>
          </a:p>
          <a:p>
            <a:pPr algn="thaiDist">
              <a:buFont typeface="Arial" panose="020B0604020202020204" pitchFamily="34" charset="0"/>
              <a:buNone/>
              <a:defRPr/>
            </a:pPr>
            <a:r>
              <a:rPr lang="th-TH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2400" b="1" dirty="0">
                <a:solidFill>
                  <a:schemeClr val="accent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2. พิจารณาการ นำระบบ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PSU-TPSF</a:t>
            </a:r>
            <a:r>
              <a:rPr lang="th-TH" sz="2400" b="1" dirty="0">
                <a:solidFill>
                  <a:schemeClr val="accent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ไปบูรณาการร่วมกับการพัฒนาอาจารย์ด้านอื่น </a:t>
            </a:r>
          </a:p>
          <a:p>
            <a:pPr algn="thaiDist">
              <a:defRPr/>
            </a:pPr>
            <a:endParaRPr lang="th-TH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 eaLnBrk="1" hangingPunct="1">
              <a:defRPr/>
            </a:pPr>
            <a:endParaRPr lang="en-US" dirty="0"/>
          </a:p>
        </p:txBody>
      </p:sp>
      <p:pic>
        <p:nvPicPr>
          <p:cNvPr id="49154" name="รูปภาพ 3" descr="psu_tpsf_Logo.png">
            <a:extLst>
              <a:ext uri="{FF2B5EF4-FFF2-40B4-BE49-F238E27FC236}">
                <a16:creationId xmlns:a16="http://schemas.microsoft.com/office/drawing/2014/main" id="{0F4963BF-2428-2C40-BACB-507345882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963" y="4803775"/>
            <a:ext cx="1519237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C:\Users\jutamas\Desktop\logo eng 3 JPG.jpg">
            <a:extLst>
              <a:ext uri="{FF2B5EF4-FFF2-40B4-BE49-F238E27FC236}">
                <a16:creationId xmlns:a16="http://schemas.microsoft.com/office/drawing/2014/main" id="{AD8733DC-8D16-F245-8366-1E1914181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7950"/>
            <a:ext cx="1195512" cy="10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2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76"/>
          <p:cNvSpPr txBox="1">
            <a:spLocks noGrp="1"/>
          </p:cNvSpPr>
          <p:nvPr>
            <p:ph type="body" idx="1"/>
          </p:nvPr>
        </p:nvSpPr>
        <p:spPr>
          <a:xfrm>
            <a:off x="1547664" y="2060848"/>
            <a:ext cx="3384376" cy="4608512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/>
          <a:p>
            <a:pPr>
              <a:spcBef>
                <a:spcPct val="0"/>
              </a:spcBef>
              <a:buSzTx/>
              <a:buNone/>
              <a:defRPr/>
            </a:pPr>
            <a:r>
              <a:rPr lang="th-TH" sz="1800" b="1" dirty="0">
                <a:solidFill>
                  <a:srgbClr val="1A44BC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800" b="1" dirty="0">
                <a:solidFill>
                  <a:srgbClr val="663300"/>
                </a:solidFill>
                <a:latin typeface="Angsana New" pitchFamily="18" charset="-34"/>
                <a:cs typeface="Angsana New" pitchFamily="18" charset="-34"/>
              </a:rPr>
              <a:t>● </a:t>
            </a:r>
            <a:r>
              <a:rPr lang="en-US" sz="1800" b="1" dirty="0">
                <a:solidFill>
                  <a:srgbClr val="663300"/>
                </a:solidFill>
                <a:latin typeface="Angsana New" pitchFamily="18" charset="-34"/>
                <a:cs typeface="Angsana New" pitchFamily="18" charset="-34"/>
              </a:rPr>
              <a:t>Active Learning</a:t>
            </a:r>
          </a:p>
          <a:p>
            <a:pPr>
              <a:spcBef>
                <a:spcPct val="0"/>
              </a:spcBef>
              <a:buSzTx/>
              <a:buNone/>
              <a:defRPr/>
            </a:pP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ngsana New" pitchFamily="18" charset="-34"/>
                <a:cs typeface="Angsana New" pitchFamily="18" charset="-34"/>
              </a:rPr>
              <a:t>           -outcome based education</a:t>
            </a:r>
            <a:endParaRPr lang="th-TH" sz="1800" b="1" dirty="0">
              <a:solidFill>
                <a:schemeClr val="accent3">
                  <a:lumMod val="60000"/>
                  <a:lumOff val="40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spcBef>
                <a:spcPct val="0"/>
              </a:spcBef>
              <a:buSzTx/>
              <a:buNone/>
              <a:defRPr/>
            </a:pP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ngsana New" pitchFamily="18" charset="-34"/>
                <a:cs typeface="Angsana New" pitchFamily="18" charset="-34"/>
              </a:rPr>
              <a:t>           -course design</a:t>
            </a:r>
            <a:r>
              <a:rPr lang="th-TH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ngsana New" pitchFamily="18" charset="-34"/>
                <a:cs typeface="Angsana New" pitchFamily="18" charset="-34"/>
              </a:rPr>
              <a:t> </a:t>
            </a:r>
            <a:endParaRPr lang="en-US" sz="1800" b="1" dirty="0">
              <a:solidFill>
                <a:schemeClr val="accent3">
                  <a:lumMod val="60000"/>
                  <a:lumOff val="40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spcBef>
                <a:spcPct val="0"/>
              </a:spcBef>
              <a:buSzTx/>
              <a:buNone/>
              <a:defRPr/>
            </a:pP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ngsana New" pitchFamily="18" charset="-34"/>
                <a:cs typeface="Angsana New" pitchFamily="18" charset="-34"/>
              </a:rPr>
              <a:t>           -assessment</a:t>
            </a:r>
          </a:p>
          <a:p>
            <a:pPr>
              <a:spcBef>
                <a:spcPct val="0"/>
              </a:spcBef>
              <a:buSzTx/>
              <a:buNone/>
              <a:defRPr/>
            </a:pP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ngsana New" pitchFamily="18" charset="-34"/>
                <a:cs typeface="Angsana New" pitchFamily="18" charset="-34"/>
              </a:rPr>
              <a:t>           -WIL /</a:t>
            </a:r>
            <a:r>
              <a:rPr lang="th-TH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ngsana New" pitchFamily="18" charset="-34"/>
                <a:cs typeface="Angsana New" pitchFamily="18" charset="-34"/>
              </a:rPr>
              <a:t>สหกิจศึกษา</a:t>
            </a:r>
            <a:endParaRPr lang="en-US" sz="1800" b="1" dirty="0">
              <a:solidFill>
                <a:schemeClr val="accent3">
                  <a:lumMod val="60000"/>
                  <a:lumOff val="40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spcBef>
                <a:spcPct val="0"/>
              </a:spcBef>
              <a:buSzTx/>
              <a:buFont typeface="Wingdings 2" pitchFamily="18" charset="2"/>
              <a:buChar char=""/>
              <a:defRPr/>
            </a:pPr>
            <a:endParaRPr lang="en-US" sz="1800" b="1" dirty="0">
              <a:solidFill>
                <a:schemeClr val="accent3">
                  <a:lumMod val="60000"/>
                  <a:lumOff val="40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spcBef>
                <a:spcPct val="0"/>
              </a:spcBef>
              <a:buSzTx/>
              <a:buFont typeface="Wingdings 2" pitchFamily="18" charset="2"/>
              <a:buChar char=""/>
              <a:defRPr/>
            </a:pPr>
            <a:r>
              <a:rPr lang="th-TH" sz="1800" b="1" dirty="0">
                <a:solidFill>
                  <a:srgbClr val="630D26"/>
                </a:solidFill>
                <a:latin typeface="Angsana New" pitchFamily="18" charset="-34"/>
                <a:cs typeface="Angsana New" pitchFamily="18" charset="-34"/>
              </a:rPr>
              <a:t>การผลิตสื่อด้วยเทคโนโลยี</a:t>
            </a:r>
          </a:p>
          <a:p>
            <a:pPr>
              <a:spcBef>
                <a:spcPct val="0"/>
              </a:spcBef>
              <a:buSzTx/>
              <a:buNone/>
              <a:defRPr/>
            </a:pPr>
            <a:r>
              <a:rPr lang="th-TH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ngsana New" pitchFamily="18" charset="-34"/>
                <a:cs typeface="Angsana New" pitchFamily="18" charset="-34"/>
              </a:rPr>
              <a:t> เช่น การสร้าง </a:t>
            </a: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ngsana New" pitchFamily="18" charset="-34"/>
                <a:cs typeface="Angsana New" pitchFamily="18" charset="-34"/>
              </a:rPr>
              <a:t>storyboard </a:t>
            </a:r>
            <a:r>
              <a:rPr lang="th-TH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ngsana New" pitchFamily="18" charset="-34"/>
                <a:cs typeface="Angsana New" pitchFamily="18" charset="-34"/>
              </a:rPr>
              <a:t>สำหรับสื่อแบบ </a:t>
            </a: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ngsana New" pitchFamily="18" charset="-34"/>
                <a:cs typeface="Angsana New" pitchFamily="18" charset="-34"/>
              </a:rPr>
              <a:t>Interactive</a:t>
            </a:r>
            <a:r>
              <a:rPr lang="th-TH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ngsana New" pitchFamily="18" charset="-34"/>
                <a:cs typeface="Angsana New" pitchFamily="18" charset="-34"/>
              </a:rPr>
              <a:t>  อบรมเชิงปฏิบัติการเรื่อง </a:t>
            </a: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ngsana New" pitchFamily="18" charset="-34"/>
                <a:cs typeface="Angsana New" pitchFamily="18" charset="-34"/>
              </a:rPr>
              <a:t>LMS2@PSU on Mobile</a:t>
            </a:r>
            <a:endParaRPr lang="th-TH" sz="1800" b="1" dirty="0">
              <a:solidFill>
                <a:schemeClr val="accent3">
                  <a:lumMod val="60000"/>
                  <a:lumOff val="40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spcBef>
                <a:spcPct val="0"/>
              </a:spcBef>
              <a:buSzTx/>
              <a:buNone/>
              <a:defRPr/>
            </a:pPr>
            <a:r>
              <a:rPr lang="th-TH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ngsana New" pitchFamily="18" charset="-34"/>
                <a:cs typeface="Angsana New" pitchFamily="18" charset="-34"/>
              </a:rPr>
              <a:t>             -แลกเปลี่ยนเรียนรู้</a:t>
            </a:r>
          </a:p>
          <a:p>
            <a:pPr>
              <a:spcBef>
                <a:spcPct val="0"/>
              </a:spcBef>
              <a:buSzTx/>
              <a:buNone/>
              <a:defRPr/>
            </a:pPr>
            <a:endParaRPr lang="th-TH" sz="18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spcBef>
                <a:spcPct val="0"/>
              </a:spcBef>
              <a:buClr>
                <a:srgbClr val="114454"/>
              </a:buClr>
              <a:buSzTx/>
              <a:buNone/>
              <a:defRPr/>
            </a:pPr>
            <a:r>
              <a:rPr lang="th-TH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800" b="1" dirty="0">
                <a:solidFill>
                  <a:srgbClr val="FFC000"/>
                </a:solidFill>
                <a:latin typeface="Angsana New" pitchFamily="18" charset="-34"/>
                <a:cs typeface="Angsana New" pitchFamily="18" charset="-34"/>
              </a:rPr>
              <a:t>● </a:t>
            </a:r>
            <a:r>
              <a:rPr lang="en-US" sz="1800" b="1" dirty="0">
                <a:solidFill>
                  <a:srgbClr val="FFC0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800" b="1" dirty="0">
                <a:solidFill>
                  <a:srgbClr val="FFC000"/>
                </a:solidFill>
                <a:latin typeface="Angsana New" pitchFamily="18" charset="-34"/>
                <a:cs typeface="Angsana New" pitchFamily="18" charset="-34"/>
              </a:rPr>
              <a:t>หลักสูตรก้าวแรกสู่ครูมืออาชีพสำหรับอาจารย์ใหม่</a:t>
            </a:r>
            <a:r>
              <a:rPr lang="en-US" sz="1800" b="1" dirty="0">
                <a:solidFill>
                  <a:srgbClr val="FFC0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>
              <a:spcBef>
                <a:spcPct val="0"/>
              </a:spcBef>
              <a:buClr>
                <a:srgbClr val="114454"/>
              </a:buClr>
              <a:buSzTx/>
              <a:buNone/>
              <a:defRPr/>
            </a:pPr>
            <a:endParaRPr lang="th-TH" sz="1800" b="1" dirty="0">
              <a:solidFill>
                <a:srgbClr val="663300"/>
              </a:solidFill>
              <a:latin typeface="Angsana New" pitchFamily="18" charset="-34"/>
              <a:cs typeface="Angsana New" pitchFamily="18" charset="-34"/>
            </a:endParaRPr>
          </a:p>
          <a:p>
            <a:pPr eaLnBrk="1" hangingPunct="1">
              <a:spcBef>
                <a:spcPct val="0"/>
              </a:spcBef>
              <a:buClr>
                <a:srgbClr val="114454"/>
              </a:buClr>
              <a:buSzTx/>
              <a:buFont typeface="Wingdings 2" pitchFamily="18" charset="2"/>
              <a:buNone/>
              <a:defRPr/>
            </a:pPr>
            <a:r>
              <a:rPr lang="th-TH" sz="1800" b="1" dirty="0">
                <a:solidFill>
                  <a:srgbClr val="1A44BC"/>
                </a:solidFill>
                <a:latin typeface="Angsana New" pitchFamily="18" charset="-34"/>
                <a:cs typeface="Angsana New" pitchFamily="18" charset="-34"/>
              </a:rPr>
              <a:t> ประชุมวิชาการประจำปี </a:t>
            </a:r>
            <a:r>
              <a:rPr lang="en-US" sz="1800" b="1" dirty="0">
                <a:solidFill>
                  <a:srgbClr val="1A44BC"/>
                </a:solidFill>
                <a:latin typeface="Angsana New" pitchFamily="18" charset="-34"/>
                <a:cs typeface="Angsana New" pitchFamily="18" charset="-34"/>
              </a:rPr>
              <a:t>- PSU Education Conference</a:t>
            </a:r>
          </a:p>
        </p:txBody>
      </p:sp>
      <p:sp>
        <p:nvSpPr>
          <p:cNvPr id="31747" name="Shape 177"/>
          <p:cNvSpPr txBox="1">
            <a:spLocks noGrp="1"/>
          </p:cNvSpPr>
          <p:nvPr>
            <p:ph type="title"/>
          </p:nvPr>
        </p:nvSpPr>
        <p:spPr>
          <a:xfrm>
            <a:off x="1403350" y="549275"/>
            <a:ext cx="3816350" cy="10795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th-TH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ngsana New" pitchFamily="18" charset="-34"/>
              </a:rPr>
              <a:t>การพัฒนาอาจารย์</a:t>
            </a:r>
            <a:r>
              <a:rPr 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ngsana New" pitchFamily="18" charset="-34"/>
              </a:rPr>
              <a:t/>
            </a:r>
            <a:br>
              <a:rPr 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ngsana New" pitchFamily="18" charset="-34"/>
              </a:rPr>
            </a:br>
            <a:r>
              <a:rPr lang="th-TH" sz="1800" b="1" dirty="0">
                <a:solidFill>
                  <a:srgbClr val="D6A300"/>
                </a:solidFill>
                <a:latin typeface="Arial" pitchFamily="34" charset="0"/>
                <a:cs typeface="Angsana New" pitchFamily="18" charset="-34"/>
              </a:rPr>
              <a:t>อบรมเชิงปฏิบัติการ ให้ความรู้   ระบบสนับสนุน</a:t>
            </a:r>
            <a:r>
              <a:rPr lang="en-US" sz="1800" b="1" dirty="0">
                <a:solidFill>
                  <a:srgbClr val="D6A300"/>
                </a:solidFill>
                <a:latin typeface="Arial" pitchFamily="34" charset="0"/>
                <a:cs typeface="Angsana New" pitchFamily="18" charset="-34"/>
              </a:rPr>
              <a:t> </a:t>
            </a:r>
            <a:r>
              <a:rPr lang="th-TH" sz="1800" b="1" dirty="0">
                <a:solidFill>
                  <a:srgbClr val="D6A300"/>
                </a:solidFill>
                <a:latin typeface="Arial" pitchFamily="34" charset="0"/>
                <a:cs typeface="Angsana New" pitchFamily="18" charset="-34"/>
              </a:rPr>
              <a:t/>
            </a:r>
            <a:br>
              <a:rPr lang="th-TH" sz="1800" b="1" dirty="0">
                <a:solidFill>
                  <a:srgbClr val="D6A300"/>
                </a:solidFill>
                <a:latin typeface="Arial" pitchFamily="34" charset="0"/>
                <a:cs typeface="Angsana New" pitchFamily="18" charset="-34"/>
              </a:rPr>
            </a:br>
            <a:r>
              <a:rPr lang="th-TH" sz="1800" b="1" dirty="0">
                <a:solidFill>
                  <a:srgbClr val="D6A300"/>
                </a:solidFill>
                <a:latin typeface="Arial" pitchFamily="34" charset="0"/>
                <a:cs typeface="Angsana New" pitchFamily="18" charset="-34"/>
              </a:rPr>
              <a:t>เป็นพี่เลี้ยง </a:t>
            </a:r>
          </a:p>
        </p:txBody>
      </p:sp>
      <p:sp>
        <p:nvSpPr>
          <p:cNvPr id="12" name="Shape 176"/>
          <p:cNvSpPr txBox="1">
            <a:spLocks/>
          </p:cNvSpPr>
          <p:nvPr/>
        </p:nvSpPr>
        <p:spPr bwMode="auto">
          <a:xfrm>
            <a:off x="6372199" y="2060848"/>
            <a:ext cx="2447925" cy="4668299"/>
          </a:xfrm>
          <a:prstGeom prst="rect">
            <a:avLst/>
          </a:prstGeom>
          <a:solidFill>
            <a:srgbClr val="D6A300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>
            <a:lvl1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1600" b="1" dirty="0">
              <a:solidFill>
                <a:srgbClr val="630D26"/>
              </a:solidFill>
            </a:endParaRPr>
          </a:p>
          <a:p>
            <a:pPr eaLnBrk="1" hangingPunct="1"/>
            <a:r>
              <a:rPr lang="en-US" altLang="en-US" sz="1600" b="1" dirty="0">
                <a:solidFill>
                  <a:srgbClr val="630D26"/>
                </a:solidFill>
              </a:rPr>
              <a:t>PSU-Teaching Professional Standards Framework </a:t>
            </a:r>
          </a:p>
          <a:p>
            <a:pPr eaLnBrk="1" hangingPunct="1"/>
            <a:endParaRPr lang="en-US" altLang="en-US" sz="1800" b="1" dirty="0">
              <a:solidFill>
                <a:srgbClr val="5F5F5F"/>
              </a:solidFill>
            </a:endParaRPr>
          </a:p>
          <a:p>
            <a:pPr eaLnBrk="1" hangingPunct="1"/>
            <a:r>
              <a:rPr lang="en-US" altLang="en-US" sz="1800" b="1" i="1" dirty="0">
                <a:solidFill>
                  <a:srgbClr val="7030A0"/>
                </a:solidFill>
              </a:rPr>
              <a:t>PSU-TPSF</a:t>
            </a:r>
          </a:p>
          <a:p>
            <a:pPr eaLnBrk="1" hangingPunct="1"/>
            <a:endParaRPr lang="en-US" altLang="en-US" sz="1800" b="1" dirty="0">
              <a:solidFill>
                <a:srgbClr val="7030A0"/>
              </a:solidFill>
            </a:endParaRPr>
          </a:p>
          <a:p>
            <a:pPr eaLnBrk="1" hangingPunct="1"/>
            <a:r>
              <a:rPr lang="th-TH" altLang="en-US" sz="1600" b="1" dirty="0">
                <a:cs typeface="Angsana New" charset="0"/>
              </a:rPr>
              <a:t>ระดับ 1 </a:t>
            </a:r>
            <a:r>
              <a:rPr lang="en-US" altLang="en-US" sz="1400" b="1" dirty="0"/>
              <a:t>Fellow Teacher</a:t>
            </a:r>
            <a:endParaRPr lang="en-US" altLang="en-US" sz="1600" b="1" dirty="0"/>
          </a:p>
          <a:p>
            <a:pPr eaLnBrk="1" hangingPunct="1"/>
            <a:r>
              <a:rPr lang="th-TH" altLang="en-US" sz="1600" b="1" dirty="0">
                <a:cs typeface="Angsana New" charset="0"/>
              </a:rPr>
              <a:t>ระดับ 2 </a:t>
            </a:r>
            <a:r>
              <a:rPr lang="en-US" altLang="en-US" sz="1400" b="1" dirty="0"/>
              <a:t>Professional Teacher</a:t>
            </a:r>
            <a:endParaRPr lang="en-US" altLang="en-US" sz="1600" b="1" dirty="0"/>
          </a:p>
          <a:p>
            <a:pPr eaLnBrk="1" hangingPunct="1"/>
            <a:r>
              <a:rPr lang="th-TH" altLang="en-US" sz="1600" b="1" dirty="0">
                <a:cs typeface="Angsana New" charset="0"/>
              </a:rPr>
              <a:t>ระดับ 3 </a:t>
            </a:r>
            <a:r>
              <a:rPr lang="en-US" altLang="en-US" sz="1400" b="1" dirty="0"/>
              <a:t>Scholarly Teacher</a:t>
            </a:r>
            <a:endParaRPr lang="en-US" altLang="en-US" sz="1600" b="1" dirty="0"/>
          </a:p>
          <a:p>
            <a:pPr eaLnBrk="1" hangingPunct="1"/>
            <a:r>
              <a:rPr lang="th-TH" altLang="en-US" sz="1600" b="1" dirty="0">
                <a:cs typeface="Angsana New" charset="0"/>
              </a:rPr>
              <a:t>ระดับ 4 </a:t>
            </a:r>
            <a:r>
              <a:rPr lang="en-US" altLang="en-US" sz="1400" b="1" dirty="0"/>
              <a:t>Mastery Teacher</a:t>
            </a:r>
            <a:endParaRPr lang="en-US" altLang="en-US" sz="1600" b="1" dirty="0"/>
          </a:p>
          <a:p>
            <a:pPr eaLnBrk="1" hangingPunct="1">
              <a:buFont typeface="Wingdings" charset="2"/>
              <a:buChar char="v"/>
            </a:pPr>
            <a:endParaRPr lang="en-US" altLang="en-US" b="1" dirty="0">
              <a:solidFill>
                <a:srgbClr val="5F5F5F"/>
              </a:solidFill>
              <a:latin typeface="Angsana New" charset="0"/>
              <a:cs typeface="Angsana New" charset="0"/>
            </a:endParaRPr>
          </a:p>
          <a:p>
            <a:pPr eaLnBrk="1" hangingPunct="1"/>
            <a:endParaRPr lang="en-US" altLang="en-US" sz="1600" b="1" dirty="0">
              <a:solidFill>
                <a:srgbClr val="C86060"/>
              </a:solidFill>
            </a:endParaRPr>
          </a:p>
          <a:p>
            <a:pPr eaLnBrk="1" hangingPunct="1"/>
            <a:r>
              <a:rPr lang="en-US" altLang="en-US" sz="1600" b="1" dirty="0"/>
              <a:t> </a:t>
            </a:r>
            <a:endParaRPr lang="th-TH" altLang="en-US" sz="1600" b="1" dirty="0"/>
          </a:p>
          <a:p>
            <a:pPr eaLnBrk="1" hangingPunct="1"/>
            <a:endParaRPr lang="th-TH" altLang="en-US" sz="2000" b="1" dirty="0">
              <a:solidFill>
                <a:srgbClr val="FF9966"/>
              </a:solidFill>
            </a:endParaRPr>
          </a:p>
          <a:p>
            <a:pPr eaLnBrk="1" hangingPunct="1">
              <a:buClr>
                <a:srgbClr val="114454"/>
              </a:buClr>
              <a:buFont typeface="Nixie One" charset="0"/>
              <a:buNone/>
            </a:pPr>
            <a:endParaRPr lang="en-US" altLang="en-US" sz="2000" dirty="0">
              <a:solidFill>
                <a:srgbClr val="114454"/>
              </a:solidFill>
              <a:latin typeface="Nixie One" charset="0"/>
              <a:ea typeface="Nixie One" charset="0"/>
              <a:cs typeface="Nixie One" charset="0"/>
              <a:sym typeface="Nixie One" charset="0"/>
            </a:endParaRPr>
          </a:p>
        </p:txBody>
      </p:sp>
      <p:sp>
        <p:nvSpPr>
          <p:cNvPr id="19" name="Curved Up Arrow 18"/>
          <p:cNvSpPr/>
          <p:nvPr/>
        </p:nvSpPr>
        <p:spPr>
          <a:xfrm rot="10800000">
            <a:off x="4804260" y="2482820"/>
            <a:ext cx="1567939" cy="9361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 sz="1800">
              <a:solidFill>
                <a:schemeClr val="tx1"/>
              </a:solidFill>
            </a:endParaRPr>
          </a:p>
        </p:txBody>
      </p:sp>
      <p:sp>
        <p:nvSpPr>
          <p:cNvPr id="20" name="Curved Right Arrow 19"/>
          <p:cNvSpPr/>
          <p:nvPr/>
        </p:nvSpPr>
        <p:spPr>
          <a:xfrm rot="16200000">
            <a:off x="5288749" y="3912930"/>
            <a:ext cx="864096" cy="1584176"/>
          </a:xfrm>
          <a:prstGeom prst="curved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 sz="1800">
              <a:solidFill>
                <a:schemeClr val="tx1"/>
              </a:solidFill>
            </a:endParaRPr>
          </a:p>
        </p:txBody>
      </p:sp>
      <p:pic>
        <p:nvPicPr>
          <p:cNvPr id="16392" name="Picture 4" descr="C:\Users\jutamas\Desktop\logo eng 3 JP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7680"/>
            <a:ext cx="1195512" cy="10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414157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ubtitle 2">
            <a:extLst>
              <a:ext uri="{FF2B5EF4-FFF2-40B4-BE49-F238E27FC236}">
                <a16:creationId xmlns:a16="http://schemas.microsoft.com/office/drawing/2014/main" id="{3847E84E-9270-CF44-AA94-28CF96193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3350" y="620713"/>
            <a:ext cx="6119813" cy="762000"/>
          </a:xfrm>
        </p:spPr>
        <p:txBody>
          <a:bodyPr>
            <a:normAutofit/>
          </a:bodyPr>
          <a:lstStyle/>
          <a:p>
            <a:pPr marR="0" algn="ctr" eaLnBrk="1" hangingPunct="1"/>
            <a:r>
              <a:rPr lang="th-TH" altLang="th-TH" sz="2000" b="1" dirty="0"/>
              <a:t>จำนวนโครงการที่จัดอบรมให้อาจารย์/</a:t>
            </a:r>
            <a:r>
              <a:rPr lang="th-TH" altLang="th-TH" sz="2000" b="1" dirty="0">
                <a:solidFill>
                  <a:srgbClr val="7030A0"/>
                </a:solidFill>
              </a:rPr>
              <a:t>นักศึกษา</a:t>
            </a:r>
          </a:p>
        </p:txBody>
      </p:sp>
      <p:pic>
        <p:nvPicPr>
          <p:cNvPr id="17411" name="Picture 4" descr="C:\Users\jutamas\Desktop\logo eng 3 JPG.jpg">
            <a:extLst>
              <a:ext uri="{FF2B5EF4-FFF2-40B4-BE49-F238E27FC236}">
                <a16:creationId xmlns:a16="http://schemas.microsoft.com/office/drawing/2014/main" id="{C4189AE9-DDE9-6947-BB81-4171731F2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3963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3">
            <a:extLst>
              <a:ext uri="{FF2B5EF4-FFF2-40B4-BE49-F238E27FC236}">
                <a16:creationId xmlns:a16="http://schemas.microsoft.com/office/drawing/2014/main" id="{75E0353F-A0E9-684E-BDB1-75E0CD30F2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04975"/>
            <a:ext cx="6273800" cy="482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>
            <a:extLst>
              <a:ext uri="{FF2B5EF4-FFF2-40B4-BE49-F238E27FC236}">
                <a16:creationId xmlns:a16="http://schemas.microsoft.com/office/drawing/2014/main" id="{B89D124C-8791-694C-85ED-798F6D131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4797425"/>
            <a:ext cx="3540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 dirty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16</a:t>
            </a:r>
          </a:p>
        </p:txBody>
      </p:sp>
      <p:sp>
        <p:nvSpPr>
          <p:cNvPr id="17414" name="TextBox 5">
            <a:extLst>
              <a:ext uri="{FF2B5EF4-FFF2-40B4-BE49-F238E27FC236}">
                <a16:creationId xmlns:a16="http://schemas.microsoft.com/office/drawing/2014/main" id="{2D43A422-DA67-F04D-AA7F-6E23DD469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4221163"/>
            <a:ext cx="354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25</a:t>
            </a:r>
          </a:p>
        </p:txBody>
      </p:sp>
      <p:sp>
        <p:nvSpPr>
          <p:cNvPr id="17415" name="TextBox 6">
            <a:extLst>
              <a:ext uri="{FF2B5EF4-FFF2-40B4-BE49-F238E27FC236}">
                <a16:creationId xmlns:a16="http://schemas.microsoft.com/office/drawing/2014/main" id="{F2C9C3CC-0952-7C49-8B2E-B17E2915D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4292600"/>
            <a:ext cx="354013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21</a:t>
            </a:r>
          </a:p>
        </p:txBody>
      </p:sp>
      <p:sp>
        <p:nvSpPr>
          <p:cNvPr id="17416" name="TextBox 7">
            <a:extLst>
              <a:ext uri="{FF2B5EF4-FFF2-40B4-BE49-F238E27FC236}">
                <a16:creationId xmlns:a16="http://schemas.microsoft.com/office/drawing/2014/main" id="{115CB1E0-E3BF-2C43-8D5F-DAD5D59F8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508500"/>
            <a:ext cx="3540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24</a:t>
            </a:r>
          </a:p>
        </p:txBody>
      </p:sp>
      <p:sp>
        <p:nvSpPr>
          <p:cNvPr id="17419" name="TextBox 10">
            <a:extLst>
              <a:ext uri="{FF2B5EF4-FFF2-40B4-BE49-F238E27FC236}">
                <a16:creationId xmlns:a16="http://schemas.microsoft.com/office/drawing/2014/main" id="{E84CD0D9-38B4-364B-8D13-4131C4FFA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3213100"/>
            <a:ext cx="355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18</a:t>
            </a:r>
          </a:p>
        </p:txBody>
      </p:sp>
      <p:sp>
        <p:nvSpPr>
          <p:cNvPr id="17420" name="TextBox 11">
            <a:extLst>
              <a:ext uri="{FF2B5EF4-FFF2-40B4-BE49-F238E27FC236}">
                <a16:creationId xmlns:a16="http://schemas.microsoft.com/office/drawing/2014/main" id="{F22681C9-F8A5-974D-A5B0-331D8FEFC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15573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A1BBFC-6E4A-8D4D-9F51-D4B163FF1BB8}"/>
              </a:ext>
            </a:extLst>
          </p:cNvPr>
          <p:cNvSpPr txBox="1"/>
          <p:nvPr/>
        </p:nvSpPr>
        <p:spPr>
          <a:xfrm>
            <a:off x="5735148" y="4221163"/>
            <a:ext cx="400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49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A8A59B-C316-7B49-8AC2-B9739E57FA71}"/>
              </a:ext>
            </a:extLst>
          </p:cNvPr>
          <p:cNvSpPr txBox="1"/>
          <p:nvPr/>
        </p:nvSpPr>
        <p:spPr>
          <a:xfrm>
            <a:off x="3268950" y="5276433"/>
            <a:ext cx="400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21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A5AD09-B2A1-AC4C-8A36-506DD1DC123B}"/>
              </a:ext>
            </a:extLst>
          </p:cNvPr>
          <p:cNvSpPr txBox="1"/>
          <p:nvPr/>
        </p:nvSpPr>
        <p:spPr>
          <a:xfrm>
            <a:off x="4084385" y="5192573"/>
            <a:ext cx="400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24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228FD7-6D39-BB45-80D3-C9ADC72E538F}"/>
              </a:ext>
            </a:extLst>
          </p:cNvPr>
          <p:cNvSpPr txBox="1"/>
          <p:nvPr/>
        </p:nvSpPr>
        <p:spPr>
          <a:xfrm>
            <a:off x="1563435" y="5354806"/>
            <a:ext cx="400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5C0521-DDAA-264A-A312-EAA2AB78845C}"/>
              </a:ext>
            </a:extLst>
          </p:cNvPr>
          <p:cNvSpPr txBox="1"/>
          <p:nvPr/>
        </p:nvSpPr>
        <p:spPr>
          <a:xfrm>
            <a:off x="4949716" y="4884891"/>
            <a:ext cx="4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41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B2F51A-A980-0848-857E-1D917929E590}"/>
              </a:ext>
            </a:extLst>
          </p:cNvPr>
          <p:cNvSpPr txBox="1"/>
          <p:nvPr/>
        </p:nvSpPr>
        <p:spPr>
          <a:xfrm>
            <a:off x="6135704" y="2335798"/>
            <a:ext cx="400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32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18469FA-0175-BD40-92CF-0FF2EC30502A}"/>
              </a:ext>
            </a:extLst>
          </p:cNvPr>
          <p:cNvSpPr txBox="1"/>
          <p:nvPr/>
        </p:nvSpPr>
        <p:spPr>
          <a:xfrm>
            <a:off x="5218169" y="3870314"/>
            <a:ext cx="4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2076CB-29D4-0E4C-BECF-C7A831DEFED0}"/>
              </a:ext>
            </a:extLst>
          </p:cNvPr>
          <p:cNvSpPr txBox="1"/>
          <p:nvPr/>
        </p:nvSpPr>
        <p:spPr>
          <a:xfrm>
            <a:off x="2369036" y="5008502"/>
            <a:ext cx="4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25</a:t>
            </a:r>
          </a:p>
        </p:txBody>
      </p:sp>
      <p:pic>
        <p:nvPicPr>
          <p:cNvPr id="21" name="Picture 4" descr="C:\Users\jutamas\Desktop\logo eng 3 JPG.jpg">
            <a:extLst>
              <a:ext uri="{FF2B5EF4-FFF2-40B4-BE49-F238E27FC236}">
                <a16:creationId xmlns:a16="http://schemas.microsoft.com/office/drawing/2014/main" id="{E037E8A7-424F-DC42-A262-C51BE328F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488" y="0"/>
            <a:ext cx="1195512" cy="10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163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ubtitle 2">
            <a:extLst>
              <a:ext uri="{FF2B5EF4-FFF2-40B4-BE49-F238E27FC236}">
                <a16:creationId xmlns:a16="http://schemas.microsoft.com/office/drawing/2014/main" id="{D5D3A3A6-FC66-854D-BCD3-DF9741A459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6013" y="838200"/>
            <a:ext cx="7127875" cy="935038"/>
          </a:xfrm>
        </p:spPr>
        <p:txBody>
          <a:bodyPr>
            <a:normAutofit/>
          </a:bodyPr>
          <a:lstStyle/>
          <a:p>
            <a:pPr marR="0" algn="ctr" eaLnBrk="1" hangingPunct="1"/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จำนวนผู้เข้าร่วมกิจกรรมพัฒนาการเรียนการสอน</a:t>
            </a:r>
          </a:p>
        </p:txBody>
      </p:sp>
      <p:pic>
        <p:nvPicPr>
          <p:cNvPr id="18435" name="Picture 4" descr="C:\Users\jutamas\Desktop\logo eng 3 JPG.jpg">
            <a:extLst>
              <a:ext uri="{FF2B5EF4-FFF2-40B4-BE49-F238E27FC236}">
                <a16:creationId xmlns:a16="http://schemas.microsoft.com/office/drawing/2014/main" id="{CD912183-F3D5-B045-AD40-B7BAA5C98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9525"/>
            <a:ext cx="1223963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48D88BB-485A-7040-A1A6-70E071098C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499840"/>
              </p:ext>
            </p:extLst>
          </p:nvPr>
        </p:nvGraphicFramePr>
        <p:xfrm>
          <a:off x="468312" y="1989138"/>
          <a:ext cx="8352159" cy="3455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2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2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6095">
                <a:tc rowSpan="2">
                  <a:txBody>
                    <a:bodyPr/>
                    <a:lstStyle/>
                    <a:p>
                      <a:pPr algn="ctr" fontAlgn="t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กิจกรรม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จำนวนคน/โครงการ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09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ปี 2559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ปี 2560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รวม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13"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จำนวนผู้เข้าอบรมการจัดหลักสูตร </a:t>
                      </a:r>
                    </a:p>
                    <a:p>
                      <a:pPr algn="l" fontAlgn="t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การจัดการเรียนการสอน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1,270 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1,462 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2,732 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095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จำนวนผู้เข้าอบรมการผลิตสื่อ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  429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1,092 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1,521 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095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จำนวนอาจารย์นิเทศสหกิจศึกษา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  238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   364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  602 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095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รวม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1</a:t>
                      </a:r>
                      <a:r>
                        <a:rPr lang="en-US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,</a:t>
                      </a:r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937 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</a:t>
                      </a:r>
                      <a:r>
                        <a:rPr lang="en-US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,</a:t>
                      </a:r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918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4</a:t>
                      </a:r>
                      <a:r>
                        <a:rPr lang="en-US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,</a:t>
                      </a:r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855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787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s://image.shutterstock.com/display_pic_with_logo/11994/230149165/stock-vector-red-thank-you-word-cloud-in-vector-format-230149165.jpg">
            <a:hlinkClick r:id="rId3"/>
            <a:extLst>
              <a:ext uri="{FF2B5EF4-FFF2-40B4-BE49-F238E27FC236}">
                <a16:creationId xmlns:a16="http://schemas.microsoft.com/office/drawing/2014/main" id="{2F3724FE-C6B1-3F43-A834-8662CF5EE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850" y="985838"/>
            <a:ext cx="6718300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437857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98">
            <a:extLst>
              <a:ext uri="{FF2B5EF4-FFF2-40B4-BE49-F238E27FC236}">
                <a16:creationId xmlns:a16="http://schemas.microsoft.com/office/drawing/2014/main" id="{8A60F3F3-9792-C84D-AE83-DB160A15B65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 rot="17344460">
            <a:off x="3385841" y="1972235"/>
            <a:ext cx="2806569" cy="458788"/>
          </a:xfrm>
        </p:spPr>
        <p:txBody>
          <a:bodyPr/>
          <a:lstStyle/>
          <a:p>
            <a:pPr lvl="1" algn="l" eaLnBrk="1" hangingPunct="1">
              <a:spcBef>
                <a:spcPct val="0"/>
              </a:spcBef>
              <a:buClr>
                <a:srgbClr val="FFFFFF"/>
              </a:buClr>
              <a:buSzTx/>
              <a:defRPr/>
            </a:pPr>
            <a:r>
              <a:rPr lang="en-US" sz="2000" b="1" dirty="0">
                <a:solidFill>
                  <a:srgbClr val="00B0F0"/>
                </a:solidFill>
                <a:latin typeface="+mn-lt"/>
                <a:ea typeface="Arial Unicode MS" pitchFamily="34" charset="-128"/>
                <a:cs typeface="Arial Unicode MS" pitchFamily="34" charset="-128"/>
                <a:sym typeface="Roboto Slab"/>
              </a:rPr>
              <a:t>Backward design</a:t>
            </a:r>
          </a:p>
        </p:txBody>
      </p:sp>
      <p:sp>
        <p:nvSpPr>
          <p:cNvPr id="11" name="Shape 98">
            <a:extLst>
              <a:ext uri="{FF2B5EF4-FFF2-40B4-BE49-F238E27FC236}">
                <a16:creationId xmlns:a16="http://schemas.microsoft.com/office/drawing/2014/main" id="{0D23C468-E3EE-5B47-BD9E-90115430D574}"/>
              </a:ext>
            </a:extLst>
          </p:cNvPr>
          <p:cNvSpPr txBox="1">
            <a:spLocks/>
          </p:cNvSpPr>
          <p:nvPr/>
        </p:nvSpPr>
        <p:spPr bwMode="auto">
          <a:xfrm>
            <a:off x="1771650" y="4783138"/>
            <a:ext cx="1944688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 marL="0" lvl="1" eaLnBrk="1" hangingPunct="1">
              <a:buClr>
                <a:srgbClr val="FFFFFF"/>
              </a:buClr>
              <a:defRPr/>
            </a:pPr>
            <a:endParaRPr lang="en-US" sz="2400" b="1" kern="0" dirty="0">
              <a:solidFill>
                <a:srgbClr val="FFFFFF"/>
              </a:solidFill>
              <a:latin typeface="+mn-lt"/>
              <a:ea typeface="Arial Unicode MS" pitchFamily="34" charset="-128"/>
              <a:cs typeface="Arial Unicode MS" pitchFamily="34" charset="-128"/>
              <a:sym typeface="Roboto Slab"/>
            </a:endParaRPr>
          </a:p>
        </p:txBody>
      </p:sp>
      <p:sp>
        <p:nvSpPr>
          <p:cNvPr id="12" name="Shape 98">
            <a:extLst>
              <a:ext uri="{FF2B5EF4-FFF2-40B4-BE49-F238E27FC236}">
                <a16:creationId xmlns:a16="http://schemas.microsoft.com/office/drawing/2014/main" id="{53096B8E-C4E7-0045-8C96-FD21EA618150}"/>
              </a:ext>
            </a:extLst>
          </p:cNvPr>
          <p:cNvSpPr txBox="1">
            <a:spLocks/>
          </p:cNvSpPr>
          <p:nvPr/>
        </p:nvSpPr>
        <p:spPr bwMode="auto">
          <a:xfrm>
            <a:off x="971550" y="646113"/>
            <a:ext cx="1944688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 marL="0" lvl="1" eaLnBrk="1" hangingPunct="1">
              <a:buClr>
                <a:srgbClr val="FFFFFF"/>
              </a:buClr>
              <a:defRPr/>
            </a:pPr>
            <a:r>
              <a:rPr lang="en-US" sz="2800" b="1" kern="0" dirty="0">
                <a:solidFill>
                  <a:srgbClr val="D89F38"/>
                </a:solidFill>
                <a:latin typeface="+mn-lt"/>
                <a:ea typeface="Arial Unicode MS" pitchFamily="34" charset="-128"/>
                <a:cs typeface="Arial Unicode MS" pitchFamily="34" charset="-128"/>
                <a:sym typeface="Roboto Slab"/>
              </a:rPr>
              <a:t>Ranking  </a:t>
            </a:r>
            <a:r>
              <a:rPr lang="en-US" sz="2800" b="1" kern="0" dirty="0">
                <a:solidFill>
                  <a:srgbClr val="FFFFFF"/>
                </a:solidFill>
                <a:latin typeface="+mn-lt"/>
                <a:ea typeface="Arial Unicode MS" pitchFamily="34" charset="-128"/>
                <a:cs typeface="Arial Unicode MS" pitchFamily="34" charset="-128"/>
                <a:sym typeface="Roboto Slab"/>
              </a:rPr>
              <a:t>   </a:t>
            </a:r>
            <a:endParaRPr lang="en-US" sz="2400" b="1" kern="0" dirty="0">
              <a:solidFill>
                <a:srgbClr val="FFFFFF"/>
              </a:solidFill>
              <a:latin typeface="+mn-lt"/>
              <a:ea typeface="Arial Unicode MS" pitchFamily="34" charset="-128"/>
              <a:cs typeface="Arial Unicode MS" pitchFamily="34" charset="-128"/>
              <a:sym typeface="Roboto Slab"/>
            </a:endParaRPr>
          </a:p>
        </p:txBody>
      </p:sp>
      <p:sp>
        <p:nvSpPr>
          <p:cNvPr id="13" name="Shape 98">
            <a:extLst>
              <a:ext uri="{FF2B5EF4-FFF2-40B4-BE49-F238E27FC236}">
                <a16:creationId xmlns:a16="http://schemas.microsoft.com/office/drawing/2014/main" id="{6215A160-7BE3-BB4F-B7C0-65736FF175F5}"/>
              </a:ext>
            </a:extLst>
          </p:cNvPr>
          <p:cNvSpPr txBox="1">
            <a:spLocks/>
          </p:cNvSpPr>
          <p:nvPr/>
        </p:nvSpPr>
        <p:spPr bwMode="auto">
          <a:xfrm>
            <a:off x="1476375" y="1220788"/>
            <a:ext cx="36004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 marL="0" lvl="1" eaLnBrk="1" hangingPunct="1">
              <a:buClr>
                <a:srgbClr val="FFFFFF"/>
              </a:buClr>
              <a:defRPr/>
            </a:pPr>
            <a:r>
              <a:rPr lang="en-US" sz="2400" b="1" kern="0" dirty="0">
                <a:solidFill>
                  <a:srgbClr val="FFFF00"/>
                </a:solidFill>
                <a:latin typeface="+mn-lt"/>
                <a:ea typeface="Arial Unicode MS" pitchFamily="34" charset="-128"/>
                <a:cs typeface="Arial Unicode MS" pitchFamily="34" charset="-128"/>
                <a:sym typeface="Roboto Slab"/>
              </a:rPr>
              <a:t>Research University     </a:t>
            </a:r>
            <a:endParaRPr lang="en-US" sz="2000" b="1" kern="0" dirty="0">
              <a:solidFill>
                <a:srgbClr val="FFFF00"/>
              </a:solidFill>
              <a:latin typeface="+mn-lt"/>
              <a:ea typeface="Arial Unicode MS" pitchFamily="34" charset="-128"/>
              <a:cs typeface="Arial Unicode MS" pitchFamily="34" charset="-128"/>
              <a:sym typeface="Roboto Slab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C3F053-5966-634A-9A31-F466B6D2B838}"/>
              </a:ext>
            </a:extLst>
          </p:cNvPr>
          <p:cNvSpPr/>
          <p:nvPr/>
        </p:nvSpPr>
        <p:spPr>
          <a:xfrm rot="16730700">
            <a:off x="-1322388" y="1933576"/>
            <a:ext cx="4513263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kern="0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"/>
                <a:ea typeface="Arial Unicode MS" pitchFamily="34" charset="-128"/>
                <a:cs typeface="Arial Unicode MS" pitchFamily="34" charset="-128"/>
                <a:sym typeface="Roboto Slab"/>
              </a:rPr>
              <a:t>Academic Position   </a:t>
            </a:r>
            <a:r>
              <a:rPr lang="en-US" sz="2000" b="1" kern="0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"/>
                <a:ea typeface="Arial Unicode MS" pitchFamily="34" charset="-128"/>
                <a:cs typeface="Arial Unicode MS" pitchFamily="34" charset="-128"/>
                <a:sym typeface="Roboto Slab"/>
              </a:rPr>
              <a:t/>
            </a:r>
            <a:br>
              <a:rPr lang="en-US" sz="2000" b="1" kern="0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"/>
                <a:ea typeface="Arial Unicode MS" pitchFamily="34" charset="-128"/>
                <a:cs typeface="Arial Unicode MS" pitchFamily="34" charset="-128"/>
                <a:sym typeface="Roboto Slab"/>
              </a:rPr>
            </a:br>
            <a:endParaRPr lang="en-US" sz="12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1DBC103-49F4-A946-9274-A9036B58DA2B}"/>
              </a:ext>
            </a:extLst>
          </p:cNvPr>
          <p:cNvSpPr/>
          <p:nvPr/>
        </p:nvSpPr>
        <p:spPr>
          <a:xfrm>
            <a:off x="1014999" y="2400300"/>
            <a:ext cx="2286000" cy="8001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kern="0" dirty="0">
                <a:solidFill>
                  <a:srgbClr val="FF0000"/>
                </a:solidFill>
                <a:latin typeface="Arial"/>
                <a:ea typeface="Arial Unicode MS" pitchFamily="34" charset="-128"/>
                <a:cs typeface="Arial Unicode MS" pitchFamily="34" charset="-128"/>
                <a:sym typeface="Roboto Slab"/>
              </a:rPr>
              <a:t>Q.A.</a:t>
            </a:r>
            <a:r>
              <a:rPr lang="en-US" sz="2800" b="1" kern="0" dirty="0">
                <a:solidFill>
                  <a:srgbClr val="FFFFFF"/>
                </a:solidFill>
                <a:latin typeface="Arial"/>
                <a:ea typeface="Arial Unicode MS" pitchFamily="34" charset="-128"/>
                <a:cs typeface="Arial Unicode MS" pitchFamily="34" charset="-128"/>
                <a:sym typeface="Roboto Slab"/>
              </a:rPr>
              <a:t>  </a:t>
            </a:r>
            <a:r>
              <a:rPr lang="en-US" sz="2400" b="1" kern="0" dirty="0">
                <a:solidFill>
                  <a:srgbClr val="FFFFFF"/>
                </a:solidFill>
                <a:latin typeface="Arial"/>
                <a:ea typeface="Arial Unicode MS" pitchFamily="34" charset="-128"/>
                <a:cs typeface="Arial Unicode MS" pitchFamily="34" charset="-128"/>
                <a:sym typeface="Roboto Slab"/>
              </a:rPr>
              <a:t/>
            </a:r>
            <a:br>
              <a:rPr lang="en-US" sz="2400" b="1" kern="0" dirty="0">
                <a:solidFill>
                  <a:srgbClr val="FFFFFF"/>
                </a:solidFill>
                <a:latin typeface="Arial"/>
                <a:ea typeface="Arial Unicode MS" pitchFamily="34" charset="-128"/>
                <a:cs typeface="Arial Unicode MS" pitchFamily="34" charset="-128"/>
                <a:sym typeface="Roboto Slab"/>
              </a:rPr>
            </a:br>
            <a:endParaRPr lang="en-US" dirty="0"/>
          </a:p>
        </p:txBody>
      </p:sp>
      <p:pic>
        <p:nvPicPr>
          <p:cNvPr id="21511" name="Picture 14" descr="http://f.ptcdn.info/975/023/000/1412047520-36-o.jpg">
            <a:hlinkClick r:id="rId3"/>
            <a:extLst>
              <a:ext uri="{FF2B5EF4-FFF2-40B4-BE49-F238E27FC236}">
                <a16:creationId xmlns:a16="http://schemas.microsoft.com/office/drawing/2014/main" id="{CAA1E223-D97D-DB48-9CF6-6B40AEDA1C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316038"/>
            <a:ext cx="1800225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Shape 98">
            <a:extLst>
              <a:ext uri="{FF2B5EF4-FFF2-40B4-BE49-F238E27FC236}">
                <a16:creationId xmlns:a16="http://schemas.microsoft.com/office/drawing/2014/main" id="{6DEEC5A6-643E-3245-B677-E24D099804A5}"/>
              </a:ext>
            </a:extLst>
          </p:cNvPr>
          <p:cNvSpPr txBox="1">
            <a:spLocks/>
          </p:cNvSpPr>
          <p:nvPr/>
        </p:nvSpPr>
        <p:spPr bwMode="auto">
          <a:xfrm>
            <a:off x="755650" y="4678363"/>
            <a:ext cx="36004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 marL="0" lvl="1" eaLnBrk="1" hangingPunct="1">
              <a:buClr>
                <a:srgbClr val="FFFFFF"/>
              </a:buClr>
              <a:defRPr/>
            </a:pPr>
            <a:r>
              <a:rPr lang="en-US" sz="2400" b="1" kern="0" dirty="0">
                <a:solidFill>
                  <a:srgbClr val="FFFF00"/>
                </a:solidFill>
                <a:latin typeface="+mn-lt"/>
                <a:ea typeface="Arial Unicode MS" pitchFamily="34" charset="-128"/>
                <a:cs typeface="Arial Unicode MS" pitchFamily="34" charset="-128"/>
                <a:sym typeface="Roboto Slab"/>
              </a:rPr>
              <a:t>Active learning</a:t>
            </a:r>
            <a:endParaRPr lang="en-US" sz="2000" b="1" kern="0" dirty="0">
              <a:solidFill>
                <a:srgbClr val="FFFF00"/>
              </a:solidFill>
              <a:latin typeface="+mn-lt"/>
              <a:ea typeface="Arial Unicode MS" pitchFamily="34" charset="-128"/>
              <a:cs typeface="Arial Unicode MS" pitchFamily="34" charset="-128"/>
              <a:sym typeface="Roboto Slab"/>
            </a:endParaRPr>
          </a:p>
        </p:txBody>
      </p:sp>
      <p:pic>
        <p:nvPicPr>
          <p:cNvPr id="21513" name="Picture 23" descr="http://blog.coursesquare.co/wp-content/uploads/2015/01/image02.jpg">
            <a:hlinkClick r:id="rId5"/>
            <a:extLst>
              <a:ext uri="{FF2B5EF4-FFF2-40B4-BE49-F238E27FC236}">
                <a16:creationId xmlns:a16="http://schemas.microsoft.com/office/drawing/2014/main" id="{BB023500-7BE3-8F4D-A88D-90FCC13B3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4005263"/>
            <a:ext cx="5837237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16" descr="http://www.siamsafety.com/20111012_172537.jpg">
            <a:hlinkClick r:id="rId7"/>
            <a:extLst>
              <a:ext uri="{FF2B5EF4-FFF2-40B4-BE49-F238E27FC236}">
                <a16:creationId xmlns:a16="http://schemas.microsoft.com/office/drawing/2014/main" id="{2574108A-7C52-C447-95B8-8833A9251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892300"/>
            <a:ext cx="1800225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4" descr="C:\Users\jutamas\Desktop\logo eng 3 JPG.jpg">
            <a:extLst>
              <a:ext uri="{FF2B5EF4-FFF2-40B4-BE49-F238E27FC236}">
                <a16:creationId xmlns:a16="http://schemas.microsoft.com/office/drawing/2014/main" id="{A85646DA-968E-A04B-9AE5-13030A205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22420"/>
            <a:ext cx="1021637" cy="100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5F89B47-9F44-8B45-BA18-43C2C0061F4C}"/>
              </a:ext>
            </a:extLst>
          </p:cNvPr>
          <p:cNvSpPr/>
          <p:nvPr/>
        </p:nvSpPr>
        <p:spPr>
          <a:xfrm>
            <a:off x="5099049" y="288449"/>
            <a:ext cx="228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i="1" kern="0" dirty="0">
                <a:solidFill>
                  <a:srgbClr val="FFC000"/>
                </a:solidFill>
                <a:latin typeface="Arial"/>
                <a:ea typeface="Arial Unicode MS" pitchFamily="34" charset="-128"/>
                <a:cs typeface="Arial Unicode MS" pitchFamily="34" charset="-128"/>
                <a:sym typeface="Roboto Slab"/>
              </a:rPr>
              <a:t>Thailand 4.0</a:t>
            </a:r>
            <a:r>
              <a:rPr lang="en-US" sz="2400" b="1" kern="0" dirty="0">
                <a:solidFill>
                  <a:srgbClr val="FFFFFF"/>
                </a:solidFill>
                <a:latin typeface="Arial"/>
                <a:ea typeface="Arial Unicode MS" pitchFamily="34" charset="-128"/>
                <a:cs typeface="Arial Unicode MS" pitchFamily="34" charset="-128"/>
                <a:sym typeface="Roboto Slab"/>
              </a:rPr>
              <a:t/>
            </a:r>
            <a:br>
              <a:rPr lang="en-US" sz="2400" b="1" kern="0" dirty="0">
                <a:solidFill>
                  <a:srgbClr val="FFFFFF"/>
                </a:solidFill>
                <a:latin typeface="Arial"/>
                <a:ea typeface="Arial Unicode MS" pitchFamily="34" charset="-128"/>
                <a:cs typeface="Arial Unicode MS" pitchFamily="34" charset="-128"/>
                <a:sym typeface="Roboto Slab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21944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val 46">
            <a:extLst>
              <a:ext uri="{FF2B5EF4-FFF2-40B4-BE49-F238E27FC236}">
                <a16:creationId xmlns:a16="http://schemas.microsoft.com/office/drawing/2014/main" id="{EE97BE0B-8622-2F4A-AA7A-B5B8884CFAD7}"/>
              </a:ext>
            </a:extLst>
          </p:cNvPr>
          <p:cNvSpPr/>
          <p:nvPr/>
        </p:nvSpPr>
        <p:spPr>
          <a:xfrm>
            <a:off x="2108345" y="1030267"/>
            <a:ext cx="2445567" cy="239781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rgbClr val="FFFF00"/>
                </a:solidFill>
                <a:latin typeface="Arial" pitchFamily="34" charset="0"/>
                <a:cs typeface="Angsana New"/>
              </a:rPr>
              <a:t>พัฒนาหลักสูตร </a:t>
            </a:r>
          </a:p>
          <a:p>
            <a:pPr algn="ctr"/>
            <a:endParaRPr lang="en-US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7BE28F9-5713-F640-B0A6-BCF173212264}"/>
              </a:ext>
            </a:extLst>
          </p:cNvPr>
          <p:cNvSpPr/>
          <p:nvPr/>
        </p:nvSpPr>
        <p:spPr>
          <a:xfrm>
            <a:off x="4166027" y="1030267"/>
            <a:ext cx="2422097" cy="2397818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rgbClr val="FFFF00"/>
                </a:solidFill>
                <a:latin typeface="Arial" pitchFamily="34" charset="0"/>
                <a:cs typeface="Angsana New"/>
              </a:rPr>
              <a:t>พัฒนาระบบ</a:t>
            </a:r>
          </a:p>
          <a:p>
            <a:pPr algn="ctr"/>
            <a:r>
              <a:rPr lang="th-TH" dirty="0"/>
              <a:t> </a:t>
            </a:r>
            <a:endParaRPr lang="en-US" dirty="0"/>
          </a:p>
        </p:txBody>
      </p:sp>
      <p:sp>
        <p:nvSpPr>
          <p:cNvPr id="10242" name="Shape 159"/>
          <p:cNvSpPr>
            <a:spLocks noGrp="1"/>
          </p:cNvSpPr>
          <p:nvPr>
            <p:ph type="ctrTitle" idx="4294967295"/>
          </p:nvPr>
        </p:nvSpPr>
        <p:spPr>
          <a:xfrm>
            <a:off x="323850" y="0"/>
            <a:ext cx="8820150" cy="6858000"/>
          </a:xfrm>
        </p:spPr>
        <p:txBody>
          <a:bodyPr/>
          <a:lstStyle/>
          <a:p>
            <a:pPr>
              <a:buClr>
                <a:srgbClr val="FFFFFF"/>
              </a:buClr>
            </a:pPr>
            <a:r>
              <a:rPr lang="en-US" altLang="en-US" sz="3600" b="1" dirty="0">
                <a:ea typeface="Arial Unicode MS" charset="0"/>
              </a:rPr>
              <a:t/>
            </a:r>
            <a:br>
              <a:rPr lang="en-US" altLang="en-US" sz="3600" b="1" dirty="0">
                <a:ea typeface="Arial Unicode MS" charset="0"/>
              </a:rPr>
            </a:br>
            <a:r>
              <a:rPr lang="en-US" altLang="th-TH" sz="36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altLang="th-TH" sz="3600" dirty="0">
                <a:latin typeface="Arial" charset="0"/>
                <a:ea typeface="Arial" charset="0"/>
                <a:cs typeface="Arial" charset="0"/>
              </a:rPr>
            </a:br>
            <a:r>
              <a:rPr lang="en-US" altLang="th-TH" sz="36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altLang="th-TH" sz="3600" dirty="0">
                <a:latin typeface="Arial" charset="0"/>
                <a:ea typeface="Arial" charset="0"/>
                <a:cs typeface="Arial" charset="0"/>
              </a:rPr>
            </a:br>
            <a:endParaRPr lang="en-US" altLang="th-TH" sz="3600" b="1" dirty="0">
              <a:solidFill>
                <a:srgbClr val="94BF6E"/>
              </a:solidFill>
              <a:latin typeface="Roboto Slab" charset="0"/>
              <a:ea typeface="Roboto Slab" charset="0"/>
              <a:cs typeface="Roboto Slab" charset="0"/>
              <a:sym typeface="Roboto Slab" charset="0"/>
            </a:endParaRPr>
          </a:p>
        </p:txBody>
      </p:sp>
      <p:sp>
        <p:nvSpPr>
          <p:cNvPr id="27" name="Rounded Rectangle 4"/>
          <p:cNvSpPr/>
          <p:nvPr/>
        </p:nvSpPr>
        <p:spPr bwMode="auto">
          <a:xfrm>
            <a:off x="1671485" y="508796"/>
            <a:ext cx="1990725" cy="18970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9370" tIns="39370" rIns="39370" bIns="39370" spcCol="1270" anchor="ctr"/>
          <a:lstStyle/>
          <a:p>
            <a:pPr algn="ctr" defTabSz="2755900" eaLnBrk="1" hangingPunct="1">
              <a:lnSpc>
                <a:spcPct val="90000"/>
              </a:lnSpc>
              <a:spcAft>
                <a:spcPct val="35000"/>
              </a:spcAft>
              <a:defRPr/>
            </a:pPr>
            <a:endParaRPr lang="en-US" sz="6200" dirty="0"/>
          </a:p>
        </p:txBody>
      </p:sp>
      <p:sp>
        <p:nvSpPr>
          <p:cNvPr id="10264" name="TextBox 83"/>
          <p:cNvSpPr txBox="1">
            <a:spLocks noChangeArrowheads="1"/>
          </p:cNvSpPr>
          <p:nvPr/>
        </p:nvSpPr>
        <p:spPr bwMode="auto">
          <a:xfrm>
            <a:off x="4067175" y="3141663"/>
            <a:ext cx="126841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th-TH" sz="800"/>
              <a:t> </a:t>
            </a:r>
          </a:p>
        </p:txBody>
      </p:sp>
      <p:pic>
        <p:nvPicPr>
          <p:cNvPr id="10266" name="Picture 34" descr="C:\Users\jutamas\Desktop\logo eng 3 JP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59" y="44624"/>
            <a:ext cx="1228391" cy="107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25B7B319-00BB-F045-9749-EF27A5EB2AD8}"/>
              </a:ext>
            </a:extLst>
          </p:cNvPr>
          <p:cNvSpPr/>
          <p:nvPr/>
        </p:nvSpPr>
        <p:spPr>
          <a:xfrm>
            <a:off x="4346444" y="3096066"/>
            <a:ext cx="2307602" cy="2428245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FF00"/>
              </a:solidFill>
              <a:latin typeface="Arial" pitchFamily="34" charset="0"/>
              <a:cs typeface="Angsana New"/>
            </a:endParaRPr>
          </a:p>
          <a:p>
            <a:pPr algn="ctr"/>
            <a:r>
              <a:rPr lang="th-TH" sz="2000" b="1" dirty="0">
                <a:solidFill>
                  <a:srgbClr val="FFFF00"/>
                </a:solidFill>
                <a:latin typeface="Arial" pitchFamily="34" charset="0"/>
                <a:cs typeface="Angsana New"/>
              </a:rPr>
              <a:t>พัฒนานักศึกษา </a:t>
            </a:r>
          </a:p>
          <a:p>
            <a:pPr algn="ctr"/>
            <a:endParaRPr lang="en-US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6A362DA-3E0D-6D42-BCFF-CBA67C61FAF1}"/>
              </a:ext>
            </a:extLst>
          </p:cNvPr>
          <p:cNvSpPr/>
          <p:nvPr/>
        </p:nvSpPr>
        <p:spPr>
          <a:xfrm>
            <a:off x="2220730" y="3208144"/>
            <a:ext cx="2344086" cy="2397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 dirty="0">
              <a:solidFill>
                <a:srgbClr val="FFFF00"/>
              </a:solidFill>
              <a:latin typeface="Arial" pitchFamily="34" charset="0"/>
              <a:cs typeface="Angsana New"/>
            </a:endParaRPr>
          </a:p>
          <a:p>
            <a:pPr algn="ctr"/>
            <a:r>
              <a:rPr lang="th-TH" sz="20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ngsana New"/>
              </a:rPr>
              <a:t>พัฒนาอาจารย์ </a:t>
            </a:r>
          </a:p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 bwMode="auto">
          <a:xfrm>
            <a:off x="3143952" y="2914655"/>
            <a:ext cx="2520950" cy="927101"/>
          </a:xfrm>
          <a:prstGeom prst="roundRect">
            <a:avLst>
              <a:gd name="adj" fmla="val 10000"/>
            </a:avLst>
          </a:pr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th-TH" altLang="en-US" sz="1600" b="1" dirty="0">
                <a:solidFill>
                  <a:srgbClr val="FFC000"/>
                </a:solidFill>
                <a:ea typeface="Arial Unicode MS" charset="0"/>
              </a:rPr>
              <a:t>บัณฑิตมาตรฐานสากล</a:t>
            </a:r>
            <a:endParaRPr lang="en-US" altLang="en-US" sz="1600" b="1" dirty="0">
              <a:solidFill>
                <a:srgbClr val="FFFFFF"/>
              </a:solidFill>
              <a:ea typeface="Arial Unicode MS" charset="0"/>
            </a:endParaRPr>
          </a:p>
          <a:p>
            <a:pPr algn="ctr" eaLnBrk="1" hangingPunct="1"/>
            <a:endParaRPr lang="en-US" altLang="en-US" sz="1400" b="1" dirty="0">
              <a:solidFill>
                <a:srgbClr val="FFFFFF"/>
              </a:solidFill>
              <a:ea typeface="Arial Unicode MS" charset="0"/>
            </a:endParaRPr>
          </a:p>
          <a:p>
            <a:pPr algn="ctr" eaLnBrk="1" hangingPunct="1"/>
            <a:r>
              <a:rPr lang="en-US" altLang="en-US" sz="1400" b="1" dirty="0">
                <a:solidFill>
                  <a:srgbClr val="FFC000"/>
                </a:solidFill>
                <a:ea typeface="Arial Unicode MS" charset="0"/>
              </a:rPr>
              <a:t>I-</a:t>
            </a:r>
            <a:r>
              <a:rPr lang="en-US" altLang="en-US" sz="1400" b="1" dirty="0" err="1">
                <a:solidFill>
                  <a:srgbClr val="FFC000"/>
                </a:solidFill>
                <a:ea typeface="Arial Unicode MS" charset="0"/>
              </a:rPr>
              <a:t>WiSe</a:t>
            </a:r>
            <a:r>
              <a:rPr lang="th-TH" altLang="en-US" sz="1400" b="1" dirty="0">
                <a:solidFill>
                  <a:srgbClr val="FFC000"/>
                </a:solidFill>
                <a:ea typeface="Arial Unicode MS" charset="0"/>
              </a:rPr>
              <a:t> </a:t>
            </a:r>
            <a:endParaRPr lang="en-US" altLang="en-US" sz="1800" b="1" dirty="0">
              <a:solidFill>
                <a:srgbClr val="FFC000"/>
              </a:solidFill>
              <a:ea typeface="Arial Unicode MS" charset="0"/>
            </a:endParaRPr>
          </a:p>
          <a:p>
            <a:pPr algn="ctr"/>
            <a:r>
              <a:rPr lang="en-US" altLang="en-US" sz="1200" b="1" dirty="0">
                <a:solidFill>
                  <a:srgbClr val="FFFFFF"/>
                </a:solidFill>
                <a:ea typeface="Arial Unicode MS" charset="0"/>
              </a:rPr>
              <a:t>          </a:t>
            </a:r>
            <a:endParaRPr lang="th-TH" altLang="en-US" sz="1200" b="1" dirty="0">
              <a:solidFill>
                <a:srgbClr val="FFC000"/>
              </a:solidFill>
              <a:ea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135059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5" descr="http://b.lnwfile.com/i7gy5u.jpg">
            <a:hlinkClick r:id="rId3"/>
            <a:extLst>
              <a:ext uri="{FF2B5EF4-FFF2-40B4-BE49-F238E27FC236}">
                <a16:creationId xmlns:a16="http://schemas.microsoft.com/office/drawing/2014/main" id="{4C693AC1-6953-684E-9DE8-332785555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933450"/>
            <a:ext cx="3525837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Title 15">
            <a:extLst>
              <a:ext uri="{FF2B5EF4-FFF2-40B4-BE49-F238E27FC236}">
                <a16:creationId xmlns:a16="http://schemas.microsoft.com/office/drawing/2014/main" id="{E6FFA347-E56E-B740-B8D4-9CFCC5E310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2988" y="4005263"/>
            <a:ext cx="1873250" cy="10556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Tx/>
            </a:pPr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endParaRPr lang="en-US" altLang="en-US" sz="7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itle 15">
            <a:extLst>
              <a:ext uri="{FF2B5EF4-FFF2-40B4-BE49-F238E27FC236}">
                <a16:creationId xmlns:a16="http://schemas.microsoft.com/office/drawing/2014/main" id="{A388AFAE-E8CF-8046-BCC1-55BBE8D1DD16}"/>
              </a:ext>
            </a:extLst>
          </p:cNvPr>
          <p:cNvSpPr txBox="1">
            <a:spLocks/>
          </p:cNvSpPr>
          <p:nvPr/>
        </p:nvSpPr>
        <p:spPr bwMode="auto">
          <a:xfrm>
            <a:off x="7235825" y="1892300"/>
            <a:ext cx="1333500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spcBef>
                <a:spcPts val="0"/>
              </a:spcBef>
              <a:buSzPct val="100000"/>
              <a:defRPr/>
            </a:pPr>
            <a:r>
              <a:rPr lang="en-US" sz="2000" b="1" kern="0" dirty="0">
                <a:solidFill>
                  <a:schemeClr val="bg1"/>
                </a:solidFill>
                <a:latin typeface="Arial"/>
                <a:ea typeface="Arial"/>
                <a:cs typeface="Arial"/>
              </a:rPr>
              <a:t>Teaching</a:t>
            </a:r>
            <a:endParaRPr lang="en-US" sz="700" b="1" kern="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8" name="Curved Down Arrow 17">
            <a:extLst>
              <a:ext uri="{FF2B5EF4-FFF2-40B4-BE49-F238E27FC236}">
                <a16:creationId xmlns:a16="http://schemas.microsoft.com/office/drawing/2014/main" id="{C11B781F-4249-EE43-B149-F317ED6A36C7}"/>
              </a:ext>
            </a:extLst>
          </p:cNvPr>
          <p:cNvSpPr/>
          <p:nvPr/>
        </p:nvSpPr>
        <p:spPr>
          <a:xfrm rot="20412882">
            <a:off x="1600200" y="3046413"/>
            <a:ext cx="1446213" cy="94773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urved Left Arrow 18">
            <a:extLst>
              <a:ext uri="{FF2B5EF4-FFF2-40B4-BE49-F238E27FC236}">
                <a16:creationId xmlns:a16="http://schemas.microsoft.com/office/drawing/2014/main" id="{8310154C-2512-7648-BC37-FE5B7E82C221}"/>
              </a:ext>
            </a:extLst>
          </p:cNvPr>
          <p:cNvSpPr/>
          <p:nvPr/>
        </p:nvSpPr>
        <p:spPr>
          <a:xfrm rot="3952573">
            <a:off x="6982620" y="3069431"/>
            <a:ext cx="868362" cy="120967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itle 15">
            <a:extLst>
              <a:ext uri="{FF2B5EF4-FFF2-40B4-BE49-F238E27FC236}">
                <a16:creationId xmlns:a16="http://schemas.microsoft.com/office/drawing/2014/main" id="{192F2243-2CA3-7A47-B6C2-7785AF7B3452}"/>
              </a:ext>
            </a:extLst>
          </p:cNvPr>
          <p:cNvSpPr txBox="1">
            <a:spLocks/>
          </p:cNvSpPr>
          <p:nvPr/>
        </p:nvSpPr>
        <p:spPr bwMode="auto">
          <a:xfrm>
            <a:off x="250825" y="165100"/>
            <a:ext cx="273685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spcBef>
                <a:spcPts val="0"/>
              </a:spcBef>
              <a:buSzPct val="100000"/>
              <a:defRPr/>
            </a:pPr>
            <a:r>
              <a:rPr lang="en-US" sz="2000" b="1" kern="0" dirty="0">
                <a:solidFill>
                  <a:schemeClr val="bg1"/>
                </a:solidFill>
                <a:latin typeface="Arial"/>
                <a:ea typeface="Arial"/>
                <a:cs typeface="Arial"/>
              </a:rPr>
              <a:t>Staff Development</a:t>
            </a:r>
            <a:endParaRPr lang="en-US" sz="700" b="1" kern="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9" name="Picture 4" descr="C:\Users\jutamas\Desktop\logo eng 3 JPG.jpg">
            <a:extLst>
              <a:ext uri="{FF2B5EF4-FFF2-40B4-BE49-F238E27FC236}">
                <a16:creationId xmlns:a16="http://schemas.microsoft.com/office/drawing/2014/main" id="{A522778D-22D2-074D-BFD3-F095D713F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783" y="7729"/>
            <a:ext cx="979488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511095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กลุ่ม 11"/>
          <p:cNvGrpSpPr/>
          <p:nvPr/>
        </p:nvGrpSpPr>
        <p:grpSpPr>
          <a:xfrm>
            <a:off x="0" y="47421"/>
            <a:ext cx="9144000" cy="1512168"/>
            <a:chOff x="0" y="0"/>
            <a:chExt cx="9144000" cy="1512168"/>
          </a:xfrm>
        </p:grpSpPr>
        <p:sp>
          <p:nvSpPr>
            <p:cNvPr id="11" name="แผนผังลำดับงาน: เทปเจาะรู 10"/>
            <p:cNvSpPr/>
            <p:nvPr/>
          </p:nvSpPr>
          <p:spPr>
            <a:xfrm>
              <a:off x="0" y="0"/>
              <a:ext cx="9144000" cy="1512168"/>
            </a:xfrm>
            <a:prstGeom prst="flowChartPunchedTap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pic>
          <p:nvPicPr>
            <p:cNvPr id="5" name="รูปภาพ 4" descr="psu-tpsf_logo_text_h50.png"/>
            <p:cNvPicPr>
              <a:picLocks noChangeAspect="1"/>
            </p:cNvPicPr>
            <p:nvPr/>
          </p:nvPicPr>
          <p:blipFill>
            <a:blip r:embed="rId2" cstate="print">
              <a:lum bright="64000" contrast="62000"/>
            </a:blip>
            <a:stretch>
              <a:fillRect/>
            </a:stretch>
          </p:blipFill>
          <p:spPr>
            <a:xfrm>
              <a:off x="144016" y="332656"/>
              <a:ext cx="4427984" cy="1082842"/>
            </a:xfrm>
            <a:prstGeom prst="rect">
              <a:avLst/>
            </a:prstGeom>
          </p:spPr>
        </p:pic>
      </p:grpSp>
      <p:sp>
        <p:nvSpPr>
          <p:cNvPr id="4" name="Rectangle 3"/>
          <p:cNvSpPr/>
          <p:nvPr/>
        </p:nvSpPr>
        <p:spPr>
          <a:xfrm>
            <a:off x="791580" y="2636912"/>
            <a:ext cx="7560840" cy="30469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2400" b="1" dirty="0">
                <a:solidFill>
                  <a:schemeClr val="tx2">
                    <a:lumMod val="7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สร้างความเข้าใจให้กับอาจารย์เกี่ยวกับสิ่งที่อาจารย์ต้องรู้และสามารถทำได้เพื่อสนับสนุนและพัฒนาการเรียนรู้ของนักศึกษา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h-TH" sz="2400" b="1" dirty="0">
              <a:solidFill>
                <a:schemeClr val="tx2">
                  <a:lumMod val="75000"/>
                </a:schemeClr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2400" b="1" dirty="0">
                <a:solidFill>
                  <a:schemeClr val="tx2">
                    <a:lumMod val="7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กำหนดระดับคุณภาพการสอนของอาจารย์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75000"/>
                </a:schemeClr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2400" b="1" dirty="0">
                <a:solidFill>
                  <a:schemeClr val="tx2">
                    <a:lumMod val="7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เป็นข้อมูลพื้นฐานในการให้การยอมรับหรือประกาศ</a:t>
            </a:r>
          </a:p>
          <a:p>
            <a:r>
              <a:rPr lang="th-TH" sz="2400" b="1" dirty="0">
                <a:solidFill>
                  <a:schemeClr val="tx2">
                    <a:lumMod val="7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เกียรติคุณสำหรับอาจารย์ที่มีผลงานดีเด่นด้านการสอนและสนับสนุนการเรียนรู้ของนักศึกษา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87115" y="1559589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chemeClr val="tx2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วัตถุประสงค์</a:t>
            </a:r>
            <a:r>
              <a:rPr lang="th-TH" b="1" dirty="0">
                <a:solidFill>
                  <a:schemeClr val="tx2">
                    <a:lumMod val="7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ของ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PSU-TPSF</a:t>
            </a:r>
          </a:p>
        </p:txBody>
      </p:sp>
      <p:pic>
        <p:nvPicPr>
          <p:cNvPr id="7" name="Picture 4" descr="C:\Users\jutamas\Desktop\logo eng 3 JPG.jpg">
            <a:extLst>
              <a:ext uri="{FF2B5EF4-FFF2-40B4-BE49-F238E27FC236}">
                <a16:creationId xmlns:a16="http://schemas.microsoft.com/office/drawing/2014/main" id="{8D215EEC-8EA3-AF4E-86DA-48804B3E4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488" y="47421"/>
            <a:ext cx="1195512" cy="10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740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กลุ่ม 11"/>
          <p:cNvGrpSpPr/>
          <p:nvPr/>
        </p:nvGrpSpPr>
        <p:grpSpPr>
          <a:xfrm>
            <a:off x="-134845" y="7729"/>
            <a:ext cx="9144000" cy="1512168"/>
            <a:chOff x="0" y="0"/>
            <a:chExt cx="9144000" cy="1512168"/>
          </a:xfrm>
        </p:grpSpPr>
        <p:sp>
          <p:nvSpPr>
            <p:cNvPr id="11" name="แผนผังลำดับงาน: เทปเจาะรู 10"/>
            <p:cNvSpPr/>
            <p:nvPr/>
          </p:nvSpPr>
          <p:spPr>
            <a:xfrm>
              <a:off x="0" y="0"/>
              <a:ext cx="9144000" cy="1512168"/>
            </a:xfrm>
            <a:prstGeom prst="flowChartPunchedTap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pic>
          <p:nvPicPr>
            <p:cNvPr id="5" name="รูปภาพ 4" descr="psu-tpsf_logo_text_h50.png"/>
            <p:cNvPicPr>
              <a:picLocks noChangeAspect="1"/>
            </p:cNvPicPr>
            <p:nvPr/>
          </p:nvPicPr>
          <p:blipFill>
            <a:blip r:embed="rId2" cstate="print">
              <a:lum bright="64000" contrast="62000"/>
            </a:blip>
            <a:stretch>
              <a:fillRect/>
            </a:stretch>
          </p:blipFill>
          <p:spPr>
            <a:xfrm>
              <a:off x="144016" y="332656"/>
              <a:ext cx="4427984" cy="1082842"/>
            </a:xfrm>
            <a:prstGeom prst="rect">
              <a:avLst/>
            </a:prstGeom>
          </p:spPr>
        </p:pic>
      </p:grpSp>
      <p:sp>
        <p:nvSpPr>
          <p:cNvPr id="4" name="Rectangle 3"/>
          <p:cNvSpPr/>
          <p:nvPr/>
        </p:nvSpPr>
        <p:spPr>
          <a:xfrm>
            <a:off x="971600" y="2564904"/>
            <a:ext cx="7560840" cy="23083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2400" b="1" dirty="0">
                <a:solidFill>
                  <a:schemeClr val="tx2">
                    <a:lumMod val="7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สริมสร้างความเข้มแข็งในการเตรียมอาจารย์ให้มีความสามารถในการสอนและสามารถพัฒนาตนเองอย่างต่อเนื่องในด้านการสอนและสนับสนุนการเรียนรู้ของนักศึกษา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h-TH" sz="2400" b="1" dirty="0">
              <a:solidFill>
                <a:schemeClr val="tx2">
                  <a:lumMod val="75000"/>
                </a:schemeClr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2400" b="1" dirty="0">
                <a:solidFill>
                  <a:schemeClr val="tx2">
                    <a:lumMod val="7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ป็นรากฐานสำหรับมหาวิทยาลัยในการวางแผนพัฒนาอาจารย์ในด้านการสอนและสนับสนุนการเรียนรู้ของนักศึกษาอย่างเป็นระบบ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1772816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tx2">
                    <a:lumMod val="7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วัตถุประสงค์ของ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PSU-TPSF</a:t>
            </a:r>
          </a:p>
        </p:txBody>
      </p:sp>
      <p:pic>
        <p:nvPicPr>
          <p:cNvPr id="7" name="Picture 4" descr="C:\Users\jutamas\Desktop\logo eng 3 JPG.jpg">
            <a:extLst>
              <a:ext uri="{FF2B5EF4-FFF2-40B4-BE49-F238E27FC236}">
                <a16:creationId xmlns:a16="http://schemas.microsoft.com/office/drawing/2014/main" id="{383B9306-22BF-C444-830D-A119F7887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684" y="20883"/>
            <a:ext cx="1195512" cy="10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4995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กลุ่ม 11"/>
          <p:cNvGrpSpPr/>
          <p:nvPr/>
        </p:nvGrpSpPr>
        <p:grpSpPr>
          <a:xfrm>
            <a:off x="0" y="44624"/>
            <a:ext cx="9144000" cy="1512168"/>
            <a:chOff x="0" y="0"/>
            <a:chExt cx="9144000" cy="1512168"/>
          </a:xfrm>
        </p:grpSpPr>
        <p:sp>
          <p:nvSpPr>
            <p:cNvPr id="11" name="แผนผังลำดับงาน: เทปเจาะรู 10"/>
            <p:cNvSpPr/>
            <p:nvPr/>
          </p:nvSpPr>
          <p:spPr>
            <a:xfrm>
              <a:off x="0" y="0"/>
              <a:ext cx="9144000" cy="1512168"/>
            </a:xfrm>
            <a:prstGeom prst="flowChartPunchedTap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pic>
          <p:nvPicPr>
            <p:cNvPr id="5" name="รูปภาพ 4" descr="psu-tpsf_logo_text_h50.png"/>
            <p:cNvPicPr>
              <a:picLocks noChangeAspect="1"/>
            </p:cNvPicPr>
            <p:nvPr/>
          </p:nvPicPr>
          <p:blipFill>
            <a:blip r:embed="rId2" cstate="print">
              <a:lum bright="64000" contrast="62000"/>
            </a:blip>
            <a:stretch>
              <a:fillRect/>
            </a:stretch>
          </p:blipFill>
          <p:spPr>
            <a:xfrm>
              <a:off x="144016" y="332656"/>
              <a:ext cx="4427984" cy="1082842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1187624" y="3068960"/>
            <a:ext cx="7200800" cy="31085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HE Academy (UK) – UKPSF</a:t>
            </a:r>
            <a:endParaRPr lang="th-TH" b="1" dirty="0">
              <a:solidFill>
                <a:schemeClr val="tx2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Regional Pedagogical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Centres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for</a:t>
            </a:r>
            <a:r>
              <a:rPr lang="th-TH" b="1" dirty="0">
                <a:solidFill>
                  <a:schemeClr val="tx2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HE</a:t>
            </a:r>
            <a:endParaRPr lang="th-TH" b="1" dirty="0">
              <a:solidFill>
                <a:schemeClr val="tx2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Australian Professional Standards</a:t>
            </a:r>
            <a:r>
              <a:rPr lang="th-TH" b="1" dirty="0">
                <a:solidFill>
                  <a:schemeClr val="tx2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for teacher</a:t>
            </a:r>
            <a:endParaRPr lang="th-TH" b="1" dirty="0">
              <a:solidFill>
                <a:schemeClr val="tx2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Australian University Teaching</a:t>
            </a:r>
            <a:endParaRPr lang="th-TH" b="1" dirty="0">
              <a:solidFill>
                <a:schemeClr val="tx2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Criteria and Standard Framework</a:t>
            </a:r>
            <a:endParaRPr lang="th-TH" b="1" dirty="0">
              <a:solidFill>
                <a:schemeClr val="tx2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National Board for Professional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Teaching Standards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917199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>
                <a:solidFill>
                  <a:schemeClr val="tx2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7" name="กลุ่ม 11">
            <a:extLst>
              <a:ext uri="{FF2B5EF4-FFF2-40B4-BE49-F238E27FC236}">
                <a16:creationId xmlns:a16="http://schemas.microsoft.com/office/drawing/2014/main" id="{DFCBADA4-0745-4942-8DC7-B6275CD4575C}"/>
              </a:ext>
            </a:extLst>
          </p:cNvPr>
          <p:cNvGrpSpPr/>
          <p:nvPr/>
        </p:nvGrpSpPr>
        <p:grpSpPr>
          <a:xfrm>
            <a:off x="0" y="0"/>
            <a:ext cx="9144000" cy="1512168"/>
            <a:chOff x="0" y="0"/>
            <a:chExt cx="9144000" cy="1512168"/>
          </a:xfrm>
        </p:grpSpPr>
        <p:sp>
          <p:nvSpPr>
            <p:cNvPr id="8" name="แผนผังลำดับงาน: เทปเจาะรู 10">
              <a:extLst>
                <a:ext uri="{FF2B5EF4-FFF2-40B4-BE49-F238E27FC236}">
                  <a16:creationId xmlns:a16="http://schemas.microsoft.com/office/drawing/2014/main" id="{0C52A128-5258-0B44-A060-715C0A4C203C}"/>
                </a:ext>
              </a:extLst>
            </p:cNvPr>
            <p:cNvSpPr/>
            <p:nvPr/>
          </p:nvSpPr>
          <p:spPr>
            <a:xfrm>
              <a:off x="0" y="0"/>
              <a:ext cx="9144000" cy="1512168"/>
            </a:xfrm>
            <a:prstGeom prst="flowChartPunchedTap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pic>
          <p:nvPicPr>
            <p:cNvPr id="9" name="รูปภาพ 4" descr="psu-tpsf_logo_text_h50.png">
              <a:extLst>
                <a:ext uri="{FF2B5EF4-FFF2-40B4-BE49-F238E27FC236}">
                  <a16:creationId xmlns:a16="http://schemas.microsoft.com/office/drawing/2014/main" id="{D6A383E9-EA6A-4745-AE7F-E8D633399E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lum bright="64000" contrast="62000"/>
            </a:blip>
            <a:stretch>
              <a:fillRect/>
            </a:stretch>
          </p:blipFill>
          <p:spPr>
            <a:xfrm>
              <a:off x="144016" y="332656"/>
              <a:ext cx="4427984" cy="1082842"/>
            </a:xfrm>
            <a:prstGeom prst="rect">
              <a:avLst/>
            </a:prstGeom>
          </p:spPr>
        </p:pic>
      </p:grpSp>
      <p:pic>
        <p:nvPicPr>
          <p:cNvPr id="10" name="Picture 4" descr="C:\Users\jutamas\Desktop\logo eng 3 JPG.jpg">
            <a:extLst>
              <a:ext uri="{FF2B5EF4-FFF2-40B4-BE49-F238E27FC236}">
                <a16:creationId xmlns:a16="http://schemas.microsoft.com/office/drawing/2014/main" id="{99DA0C2B-ED79-AE45-A830-EEA376E94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488" y="47585"/>
            <a:ext cx="1195512" cy="108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1980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295">
            <a:extLst>
              <a:ext uri="{FF2B5EF4-FFF2-40B4-BE49-F238E27FC236}">
                <a16:creationId xmlns:a16="http://schemas.microsoft.com/office/drawing/2014/main" id="{015F4509-252B-0143-BAF0-9E637758143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6712"/>
            <a:ext cx="7015280" cy="1438275"/>
          </a:xfrm>
          <a:solidFill>
            <a:schemeClr val="tx2"/>
          </a:solidFill>
        </p:spPr>
        <p:txBody>
          <a:bodyPr/>
          <a:lstStyle/>
          <a:p>
            <a:pPr algn="l" eaLnBrk="1" hangingPunct="1">
              <a:buClr>
                <a:srgbClr val="FFFFFF"/>
              </a:buClr>
              <a:buFont typeface="Roboto Slab"/>
              <a:buNone/>
              <a:defRPr/>
            </a:pPr>
            <a:r>
              <a:rPr lang="th-TH" sz="2800" b="1" dirty="0">
                <a:solidFill>
                  <a:srgbClr val="DEAE58"/>
                </a:solidFill>
              </a:rPr>
              <a:t>กรอบมาตรฐานสมรรถนะอาจารย์ มหาวิทยาลัยสงขลานครินทร์</a:t>
            </a:r>
            <a:endParaRPr lang="en-US" sz="2800" b="1" dirty="0">
              <a:solidFill>
                <a:srgbClr val="DEAE58"/>
              </a:solidFill>
              <a:latin typeface="+mn-lt"/>
              <a:ea typeface="Roboto Slab"/>
              <a:cs typeface="Roboto Slab"/>
              <a:sym typeface="Roboto Slab"/>
            </a:endParaRPr>
          </a:p>
        </p:txBody>
      </p:sp>
      <p:pic>
        <p:nvPicPr>
          <p:cNvPr id="10" name="รูปภาพ 3" descr="psu_tpsf_Logo.png">
            <a:extLst>
              <a:ext uri="{FF2B5EF4-FFF2-40B4-BE49-F238E27FC236}">
                <a16:creationId xmlns:a16="http://schemas.microsoft.com/office/drawing/2014/main" id="{F6609BF6-B4C2-2C48-A8A3-59E244FDC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080" y="2360065"/>
            <a:ext cx="2443163" cy="274796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</p:pic>
      <p:sp>
        <p:nvSpPr>
          <p:cNvPr id="11" name="Shape 295">
            <a:extLst>
              <a:ext uri="{FF2B5EF4-FFF2-40B4-BE49-F238E27FC236}">
                <a16:creationId xmlns:a16="http://schemas.microsoft.com/office/drawing/2014/main" id="{CCA8A153-4A36-0A42-A99C-4C49CF7029A6}"/>
              </a:ext>
            </a:extLst>
          </p:cNvPr>
          <p:cNvSpPr txBox="1">
            <a:spLocks/>
          </p:cNvSpPr>
          <p:nvPr/>
        </p:nvSpPr>
        <p:spPr bwMode="auto">
          <a:xfrm>
            <a:off x="3808475" y="2916483"/>
            <a:ext cx="4211638" cy="1635125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eaLnBrk="1" hangingPunct="1">
              <a:buClr>
                <a:srgbClr val="FFFFFF"/>
              </a:buClr>
              <a:defRPr/>
            </a:pPr>
            <a:r>
              <a:rPr lang="en-US" sz="3200" b="1" dirty="0">
                <a:solidFill>
                  <a:schemeClr val="bg1">
                    <a:lumMod val="85000"/>
                  </a:schemeClr>
                </a:solidFill>
                <a:latin typeface="Angsana New" pitchFamily="18" charset="-34"/>
                <a:cs typeface="Angsana New" pitchFamily="18" charset="-34"/>
              </a:rPr>
              <a:t>          </a:t>
            </a:r>
            <a:r>
              <a:rPr lang="th-TH" sz="2800" b="1" dirty="0">
                <a:solidFill>
                  <a:schemeClr val="bg1">
                    <a:lumMod val="85000"/>
                  </a:schemeClr>
                </a:solidFill>
                <a:latin typeface="Angsana New" pitchFamily="18" charset="-34"/>
                <a:cs typeface="Angsana New" pitchFamily="18" charset="-34"/>
              </a:rPr>
              <a:t>3 </a:t>
            </a:r>
            <a:r>
              <a:rPr lang="en-US" sz="2800" b="1" dirty="0">
                <a:solidFill>
                  <a:schemeClr val="bg1">
                    <a:lumMod val="85000"/>
                  </a:schemeClr>
                </a:solidFill>
                <a:latin typeface="Angsana New" pitchFamily="18" charset="-34"/>
                <a:cs typeface="Angsana New" pitchFamily="18" charset="-34"/>
              </a:rPr>
              <a:t>Domains  9 </a:t>
            </a:r>
            <a:r>
              <a:rPr lang="th-TH" sz="2800" b="1" dirty="0">
                <a:solidFill>
                  <a:schemeClr val="bg1">
                    <a:lumMod val="85000"/>
                  </a:schemeClr>
                </a:solidFill>
                <a:latin typeface="Angsana New" pitchFamily="18" charset="-34"/>
                <a:cs typeface="Angsana New" pitchFamily="18" charset="-34"/>
              </a:rPr>
              <a:t>ตัวชี้วัด</a:t>
            </a:r>
            <a:endParaRPr lang="en-US" sz="3200" b="1" kern="0" dirty="0">
              <a:solidFill>
                <a:schemeClr val="bg1">
                  <a:lumMod val="85000"/>
                </a:schemeClr>
              </a:solidFill>
              <a:latin typeface="+mn-lt"/>
              <a:ea typeface="Roboto Slab"/>
              <a:cs typeface="Roboto Slab"/>
              <a:sym typeface="Roboto Slab"/>
            </a:endParaRPr>
          </a:p>
        </p:txBody>
      </p:sp>
      <p:pic>
        <p:nvPicPr>
          <p:cNvPr id="5" name="Picture 4" descr="C:\Users\jutamas\Desktop\logo eng 3 JPG.jpg">
            <a:extLst>
              <a:ext uri="{FF2B5EF4-FFF2-40B4-BE49-F238E27FC236}">
                <a16:creationId xmlns:a16="http://schemas.microsoft.com/office/drawing/2014/main" id="{DFBDDFAD-989D-7D48-B535-31E21D59F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0"/>
            <a:ext cx="1188085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1531635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1355</TotalTime>
  <Words>1165</Words>
  <Application>Microsoft Office PowerPoint</Application>
  <PresentationFormat>On-screen Show (4:3)</PresentationFormat>
  <Paragraphs>237</Paragraphs>
  <Slides>25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42" baseType="lpstr">
      <vt:lpstr>Angsana New</vt:lpstr>
      <vt:lpstr>AngsanaUPC</vt:lpstr>
      <vt:lpstr>Arial</vt:lpstr>
      <vt:lpstr>Arial Unicode MS</vt:lpstr>
      <vt:lpstr>Calibri</vt:lpstr>
      <vt:lpstr>Calibri Light</vt:lpstr>
      <vt:lpstr>Comic Sans MS</vt:lpstr>
      <vt:lpstr>Corbel</vt:lpstr>
      <vt:lpstr>Cordia New</vt:lpstr>
      <vt:lpstr>DilleniaUPC</vt:lpstr>
      <vt:lpstr>Impact</vt:lpstr>
      <vt:lpstr>Nixie One</vt:lpstr>
      <vt:lpstr>Roboto Slab</vt:lpstr>
      <vt:lpstr>Wingdings</vt:lpstr>
      <vt:lpstr>Wingdings 2</vt:lpstr>
      <vt:lpstr>Office Theme</vt:lpstr>
      <vt:lpstr>Frame</vt:lpstr>
      <vt:lpstr>กรอบมาตรฐานสมรรถนะอาจารย์ มหาวิทยาลัยสงขลานครินทร์</vt:lpstr>
      <vt:lpstr>PowerPoint Presentation</vt:lpstr>
      <vt:lpstr>Backward design</vt:lpstr>
      <vt:lpstr>   </vt:lpstr>
      <vt:lpstr>Research</vt:lpstr>
      <vt:lpstr>PowerPoint Presentation</vt:lpstr>
      <vt:lpstr>PowerPoint Presentation</vt:lpstr>
      <vt:lpstr>PowerPoint Presentation</vt:lpstr>
      <vt:lpstr>กรอบมาตรฐานสมรรถนะอาจารย์ มหาวิทยาลัยสงขลานครินทร์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Levels of Competence   </vt:lpstr>
      <vt:lpstr>PowerPoint Presentation</vt:lpstr>
      <vt:lpstr>    </vt:lpstr>
      <vt:lpstr>PowerPoint Presentation</vt:lpstr>
      <vt:lpstr>PowerPoint Presentation</vt:lpstr>
      <vt:lpstr>PowerPoint Presentation</vt:lpstr>
      <vt:lpstr>การพัฒนาอาจารย์ อบรมเชิงปฏิบัติการ ให้ความรู้   ระบบสนับสนุน  เป็นพี่เลี้ยง </vt:lpstr>
      <vt:lpstr>PowerPoint Presentation</vt:lpstr>
      <vt:lpstr>PowerPoint Presentation</vt:lpstr>
      <vt:lpstr>PowerPoint Presentation</vt:lpstr>
    </vt:vector>
  </TitlesOfParts>
  <Company>TTT Computer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Mr.Robin ThaiSakon</dc:creator>
  <cp:lastModifiedBy>Windows User</cp:lastModifiedBy>
  <cp:revision>142</cp:revision>
  <cp:lastPrinted>2017-11-10T03:18:49Z</cp:lastPrinted>
  <dcterms:created xsi:type="dcterms:W3CDTF">2015-11-06T02:11:20Z</dcterms:created>
  <dcterms:modified xsi:type="dcterms:W3CDTF">2018-03-13T01:09:26Z</dcterms:modified>
</cp:coreProperties>
</file>